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74" r:id="rId4"/>
    <p:sldId id="281" r:id="rId5"/>
    <p:sldId id="272" r:id="rId6"/>
    <p:sldId id="273" r:id="rId7"/>
    <p:sldId id="271" r:id="rId8"/>
    <p:sldId id="285" r:id="rId9"/>
    <p:sldId id="286" r:id="rId10"/>
    <p:sldId id="287" r:id="rId11"/>
    <p:sldId id="288" r:id="rId12"/>
    <p:sldId id="270" r:id="rId13"/>
    <p:sldId id="278" r:id="rId14"/>
    <p:sldId id="277" r:id="rId15"/>
    <p:sldId id="280" r:id="rId16"/>
    <p:sldId id="276" r:id="rId17"/>
    <p:sldId id="290" r:id="rId18"/>
    <p:sldId id="291" r:id="rId19"/>
    <p:sldId id="292" r:id="rId20"/>
    <p:sldId id="293" r:id="rId21"/>
    <p:sldId id="294" r:id="rId22"/>
    <p:sldId id="275" r:id="rId23"/>
    <p:sldId id="296" r:id="rId24"/>
    <p:sldId id="297" r:id="rId25"/>
    <p:sldId id="298" r:id="rId26"/>
    <p:sldId id="299" r:id="rId27"/>
    <p:sldId id="300" r:id="rId28"/>
    <p:sldId id="301" r:id="rId29"/>
    <p:sldId id="307" r:id="rId30"/>
    <p:sldId id="302" r:id="rId31"/>
    <p:sldId id="310" r:id="rId32"/>
    <p:sldId id="303" r:id="rId33"/>
    <p:sldId id="304" r:id="rId34"/>
    <p:sldId id="305" r:id="rId35"/>
    <p:sldId id="306" r:id="rId36"/>
    <p:sldId id="311" r:id="rId37"/>
    <p:sldId id="308" r:id="rId38"/>
    <p:sldId id="312" r:id="rId39"/>
    <p:sldId id="313" r:id="rId40"/>
    <p:sldId id="315" r:id="rId41"/>
    <p:sldId id="314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7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347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02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203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09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17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9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264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8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481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402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131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08256-C28E-4430-9669-28D93091D774}" type="datetimeFigureOut">
              <a:rPr lang="en-US" smtClean="0"/>
              <a:t>2020-06-02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8D9A6-A915-4EEA-A353-377499452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1141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-1"/>
            <a:ext cx="12191980" cy="6857999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C6E67F-6633-459A-A94F-3E9579C7FA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4022881"/>
          </a:xfrm>
        </p:spPr>
        <p:txBody>
          <a:bodyPr anchor="ctr">
            <a:normAutofit/>
          </a:bodyPr>
          <a:lstStyle/>
          <a:p>
            <a:r>
              <a:rPr lang="en-US" b="1" dirty="0"/>
              <a:t>Mechanisms underlying the predator-prey diversity </a:t>
            </a:r>
            <a:r>
              <a:rPr lang="en-US" b="1" dirty="0" smtClean="0"/>
              <a:t>relationships </a:t>
            </a:r>
            <a:r>
              <a:rPr lang="en-US" b="1" dirty="0"/>
              <a:t>in marine bacterioplankton </a:t>
            </a:r>
            <a:br>
              <a:rPr lang="en-US" b="1" dirty="0"/>
            </a:br>
            <a:r>
              <a:rPr lang="en-US" sz="4000" b="1" dirty="0"/>
              <a:t>– implications from the community assembly processes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Feng-</a:t>
            </a:r>
            <a:r>
              <a:rPr lang="en-US" dirty="0" err="1">
                <a:solidFill>
                  <a:srgbClr val="FFFFFF"/>
                </a:solidFill>
              </a:rPr>
              <a:t>Hsun</a:t>
            </a:r>
            <a:r>
              <a:rPr lang="en-US" dirty="0">
                <a:solidFill>
                  <a:srgbClr val="FFFFFF"/>
                </a:solidFill>
              </a:rPr>
              <a:t> Oscar Chang</a:t>
            </a:r>
          </a:p>
          <a:p>
            <a:r>
              <a:rPr lang="en-US" dirty="0">
                <a:solidFill>
                  <a:srgbClr val="FFFFFF"/>
                </a:solidFill>
              </a:rPr>
              <a:t>@ IONTU 422 lab meeting</a:t>
            </a:r>
          </a:p>
        </p:txBody>
      </p:sp>
    </p:spTree>
    <p:extLst>
      <p:ext uri="{BB962C8B-B14F-4D97-AF65-F5344CB8AC3E}">
        <p14:creationId xmlns:p14="http://schemas.microsoft.com/office/powerpoint/2010/main" val="2663033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0" y="-1942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821" y="36972"/>
            <a:ext cx="11546378" cy="734431"/>
          </a:xfrm>
        </p:spPr>
        <p:txBody>
          <a:bodyPr anchor="t">
            <a:normAutofit fontScale="90000"/>
          </a:bodyPr>
          <a:lstStyle/>
          <a:p>
            <a:r>
              <a:rPr lang="en-US" sz="4800" b="1" dirty="0"/>
              <a:t>Can community assembly processes help?</a:t>
            </a:r>
            <a:endParaRPr lang="en-US" sz="4800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3481" y="639703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>
                <a:solidFill>
                  <a:srgbClr val="FFFFFF"/>
                </a:solidFill>
              </a:rPr>
              <a:t>Vellend</a:t>
            </a:r>
            <a:r>
              <a:rPr lang="en-US" sz="1800" dirty="0">
                <a:solidFill>
                  <a:srgbClr val="FFFFFF"/>
                </a:solidFill>
              </a:rPr>
              <a:t> 2010 @ </a:t>
            </a:r>
            <a:r>
              <a:rPr lang="en-US" altLang="zh-TW" sz="1800" dirty="0"/>
              <a:t>Q. Rev. Biol.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6293348" y="1228134"/>
            <a:ext cx="2202426" cy="2586566"/>
            <a:chOff x="5340913" y="1388155"/>
            <a:chExt cx="2202426" cy="2586566"/>
          </a:xfrm>
        </p:grpSpPr>
        <p:sp>
          <p:nvSpPr>
            <p:cNvPr id="32" name="Rectangle 195">
              <a:extLst>
                <a:ext uri="{FF2B5EF4-FFF2-40B4-BE49-F238E27FC236}">
                  <a16:creationId xmlns:a16="http://schemas.microsoft.com/office/drawing/2014/main" xmlns="" id="{4B1D87D6-45F9-4506-B37C-DE3A77661683}"/>
                </a:ext>
              </a:extLst>
            </p:cNvPr>
            <p:cNvSpPr/>
            <p:nvPr/>
          </p:nvSpPr>
          <p:spPr>
            <a:xfrm>
              <a:off x="5340913" y="1388155"/>
              <a:ext cx="2202426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/>
                <a:t>Ecological community</a:t>
              </a:r>
            </a:p>
          </p:txBody>
        </p:sp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xmlns="" id="{0183D39C-EF59-4C0E-8B72-7A2E30817F8A}"/>
                </a:ext>
              </a:extLst>
            </p:cNvPr>
            <p:cNvGrpSpPr/>
            <p:nvPr/>
          </p:nvGrpSpPr>
          <p:grpSpPr>
            <a:xfrm>
              <a:off x="5743272" y="2511681"/>
              <a:ext cx="1463040" cy="1463040"/>
              <a:chOff x="2045963" y="5157829"/>
              <a:chExt cx="1463040" cy="1463040"/>
            </a:xfrm>
          </p:grpSpPr>
          <p:sp>
            <p:nvSpPr>
              <p:cNvPr id="34" name="Star: 4 Points 64">
                <a:extLst>
                  <a:ext uri="{FF2B5EF4-FFF2-40B4-BE49-F238E27FC236}">
                    <a16:creationId xmlns:a16="http://schemas.microsoft.com/office/drawing/2014/main" xmlns="" id="{63B67CBE-FB69-4D24-BFC0-C64C757D3EE6}"/>
                  </a:ext>
                </a:extLst>
              </p:cNvPr>
              <p:cNvSpPr/>
              <p:nvPr/>
            </p:nvSpPr>
            <p:spPr>
              <a:xfrm>
                <a:off x="2500180" y="6192674"/>
                <a:ext cx="334296" cy="285134"/>
              </a:xfrm>
              <a:prstGeom prst="star4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65">
                <a:extLst>
                  <a:ext uri="{FF2B5EF4-FFF2-40B4-BE49-F238E27FC236}">
                    <a16:creationId xmlns:a16="http://schemas.microsoft.com/office/drawing/2014/main" xmlns="" id="{03B3C855-282A-4005-A0EC-5C2A18FC44A7}"/>
                  </a:ext>
                </a:extLst>
              </p:cNvPr>
              <p:cNvSpPr/>
              <p:nvPr/>
            </p:nvSpPr>
            <p:spPr>
              <a:xfrm>
                <a:off x="2834476" y="59272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66">
                <a:extLst>
                  <a:ext uri="{FF2B5EF4-FFF2-40B4-BE49-F238E27FC236}">
                    <a16:creationId xmlns:a16="http://schemas.microsoft.com/office/drawing/2014/main" xmlns="" id="{D3EC3DD7-EA52-4244-A0D5-62281D20F754}"/>
                  </a:ext>
                </a:extLst>
              </p:cNvPr>
              <p:cNvSpPr/>
              <p:nvPr/>
            </p:nvSpPr>
            <p:spPr>
              <a:xfrm>
                <a:off x="2184628" y="57748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Arrow: Chevron 67">
                <a:extLst>
                  <a:ext uri="{FF2B5EF4-FFF2-40B4-BE49-F238E27FC236}">
                    <a16:creationId xmlns:a16="http://schemas.microsoft.com/office/drawing/2014/main" xmlns="" id="{704D19BB-1776-4B6C-9EF4-CD587A175166}"/>
                  </a:ext>
                </a:extLst>
              </p:cNvPr>
              <p:cNvSpPr/>
              <p:nvPr/>
            </p:nvSpPr>
            <p:spPr>
              <a:xfrm>
                <a:off x="2600271" y="5509333"/>
                <a:ext cx="334296" cy="265470"/>
              </a:xfrm>
              <a:prstGeom prst="chevr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lowchart: Decision 68">
                <a:extLst>
                  <a:ext uri="{FF2B5EF4-FFF2-40B4-BE49-F238E27FC236}">
                    <a16:creationId xmlns:a16="http://schemas.microsoft.com/office/drawing/2014/main" xmlns="" id="{60534B58-95E9-4F95-B451-B7943075D508}"/>
                  </a:ext>
                </a:extLst>
              </p:cNvPr>
              <p:cNvSpPr/>
              <p:nvPr/>
            </p:nvSpPr>
            <p:spPr>
              <a:xfrm>
                <a:off x="2915071" y="5307317"/>
                <a:ext cx="235974" cy="285134"/>
              </a:xfrm>
              <a:prstGeom prst="flowChartDecision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Connector 69">
                <a:extLst>
                  <a:ext uri="{FF2B5EF4-FFF2-40B4-BE49-F238E27FC236}">
                    <a16:creationId xmlns:a16="http://schemas.microsoft.com/office/drawing/2014/main" xmlns="" id="{59B4947C-F70C-42F3-A425-E69F300A9CBA}"/>
                  </a:ext>
                </a:extLst>
              </p:cNvPr>
              <p:cNvSpPr/>
              <p:nvPr/>
            </p:nvSpPr>
            <p:spPr>
              <a:xfrm>
                <a:off x="2045963" y="5157829"/>
                <a:ext cx="1463040" cy="1463040"/>
              </a:xfrm>
              <a:prstGeom prst="flowChartConnector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向右箭號 10"/>
          <p:cNvSpPr/>
          <p:nvPr/>
        </p:nvSpPr>
        <p:spPr>
          <a:xfrm>
            <a:off x="4850572" y="2501148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 txBox="1">
            <a:spLocks/>
          </p:cNvSpPr>
          <p:nvPr/>
        </p:nvSpPr>
        <p:spPr>
          <a:xfrm>
            <a:off x="10147318" y="1767713"/>
            <a:ext cx="1901246" cy="33186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Patterns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Species-area relationships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Diversity gradients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Relative abundance distributions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75000"/>
                  </a:schemeClr>
                </a:solidFill>
              </a:rPr>
              <a:t>etc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…</a:t>
            </a:r>
            <a:endParaRPr lang="en-US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向右箭號 41"/>
          <p:cNvSpPr/>
          <p:nvPr/>
        </p:nvSpPr>
        <p:spPr>
          <a:xfrm>
            <a:off x="8516705" y="2547765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2504710" y="2080149"/>
            <a:ext cx="220242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Drift</a:t>
            </a:r>
          </a:p>
          <a:p>
            <a:pPr algn="ctr"/>
            <a:r>
              <a:rPr lang="en-US" sz="3200" dirty="0"/>
              <a:t>Selection</a:t>
            </a:r>
          </a:p>
          <a:p>
            <a:pPr algn="ctr"/>
            <a:r>
              <a:rPr lang="en-US" sz="3200" dirty="0"/>
              <a:t>Speciation</a:t>
            </a:r>
          </a:p>
          <a:p>
            <a:pPr algn="ctr"/>
            <a:r>
              <a:rPr lang="en-US" sz="3200" dirty="0"/>
              <a:t>Dispersal</a:t>
            </a:r>
          </a:p>
        </p:txBody>
      </p:sp>
      <p:sp>
        <p:nvSpPr>
          <p:cNvPr id="2" name="圓角矩形 1"/>
          <p:cNvSpPr/>
          <p:nvPr/>
        </p:nvSpPr>
        <p:spPr>
          <a:xfrm>
            <a:off x="223736" y="1663430"/>
            <a:ext cx="4309353" cy="97276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>
                <a:solidFill>
                  <a:srgbClr val="FFC000"/>
                </a:solidFill>
              </a:rPr>
              <a:t>Random / </a:t>
            </a:r>
          </a:p>
          <a:p>
            <a:r>
              <a:rPr lang="en-US" altLang="zh-TW" sz="2800" dirty="0">
                <a:solidFill>
                  <a:srgbClr val="FFC000"/>
                </a:solidFill>
              </a:rPr>
              <a:t>Stochasticity</a:t>
            </a:r>
            <a:endParaRPr lang="zh-TW" altLang="en-US" sz="2800" dirty="0">
              <a:solidFill>
                <a:srgbClr val="FFC000"/>
              </a:solidFill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223736" y="2632683"/>
            <a:ext cx="4309353" cy="9720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>
                <a:solidFill>
                  <a:srgbClr val="FFC000"/>
                </a:solidFill>
              </a:rPr>
              <a:t>Non-random / </a:t>
            </a:r>
          </a:p>
          <a:p>
            <a:r>
              <a:rPr lang="en-US" altLang="zh-TW" sz="2800" dirty="0">
                <a:solidFill>
                  <a:srgbClr val="FFC000"/>
                </a:solidFill>
              </a:rPr>
              <a:t>Deterministic</a:t>
            </a:r>
            <a:endParaRPr lang="zh-TW" altLang="en-US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431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0" y="-1942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821" y="36972"/>
            <a:ext cx="11546378" cy="734431"/>
          </a:xfrm>
        </p:spPr>
        <p:txBody>
          <a:bodyPr anchor="t">
            <a:normAutofit fontScale="90000"/>
          </a:bodyPr>
          <a:lstStyle/>
          <a:p>
            <a:r>
              <a:rPr lang="en-US" sz="4800" b="1" dirty="0"/>
              <a:t>Can community assembly processes help?</a:t>
            </a:r>
            <a:endParaRPr lang="en-US" sz="4800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3481" y="639703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>
                <a:solidFill>
                  <a:srgbClr val="FFFFFF"/>
                </a:solidFill>
              </a:rPr>
              <a:t>Vellend</a:t>
            </a:r>
            <a:r>
              <a:rPr lang="en-US" sz="1800" dirty="0">
                <a:solidFill>
                  <a:srgbClr val="FFFFFF"/>
                </a:solidFill>
              </a:rPr>
              <a:t> 2010 @ </a:t>
            </a:r>
            <a:r>
              <a:rPr lang="en-US" altLang="zh-TW" sz="1800" dirty="0"/>
              <a:t>Q. Rev. Biol.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6293348" y="1228134"/>
            <a:ext cx="2202426" cy="2586566"/>
            <a:chOff x="5340913" y="1388155"/>
            <a:chExt cx="2202426" cy="2586566"/>
          </a:xfrm>
        </p:grpSpPr>
        <p:sp>
          <p:nvSpPr>
            <p:cNvPr id="32" name="Rectangle 195">
              <a:extLst>
                <a:ext uri="{FF2B5EF4-FFF2-40B4-BE49-F238E27FC236}">
                  <a16:creationId xmlns:a16="http://schemas.microsoft.com/office/drawing/2014/main" xmlns="" id="{4B1D87D6-45F9-4506-B37C-DE3A77661683}"/>
                </a:ext>
              </a:extLst>
            </p:cNvPr>
            <p:cNvSpPr/>
            <p:nvPr/>
          </p:nvSpPr>
          <p:spPr>
            <a:xfrm>
              <a:off x="5340913" y="1388155"/>
              <a:ext cx="2202426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/>
                <a:t>Ecological community</a:t>
              </a:r>
            </a:p>
          </p:txBody>
        </p:sp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xmlns="" id="{0183D39C-EF59-4C0E-8B72-7A2E30817F8A}"/>
                </a:ext>
              </a:extLst>
            </p:cNvPr>
            <p:cNvGrpSpPr/>
            <p:nvPr/>
          </p:nvGrpSpPr>
          <p:grpSpPr>
            <a:xfrm>
              <a:off x="5743272" y="2511681"/>
              <a:ext cx="1463040" cy="1463040"/>
              <a:chOff x="2045963" y="5157829"/>
              <a:chExt cx="1463040" cy="1463040"/>
            </a:xfrm>
          </p:grpSpPr>
          <p:sp>
            <p:nvSpPr>
              <p:cNvPr id="34" name="Star: 4 Points 64">
                <a:extLst>
                  <a:ext uri="{FF2B5EF4-FFF2-40B4-BE49-F238E27FC236}">
                    <a16:creationId xmlns:a16="http://schemas.microsoft.com/office/drawing/2014/main" xmlns="" id="{63B67CBE-FB69-4D24-BFC0-C64C757D3EE6}"/>
                  </a:ext>
                </a:extLst>
              </p:cNvPr>
              <p:cNvSpPr/>
              <p:nvPr/>
            </p:nvSpPr>
            <p:spPr>
              <a:xfrm>
                <a:off x="2500180" y="6192674"/>
                <a:ext cx="334296" cy="285134"/>
              </a:xfrm>
              <a:prstGeom prst="star4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65">
                <a:extLst>
                  <a:ext uri="{FF2B5EF4-FFF2-40B4-BE49-F238E27FC236}">
                    <a16:creationId xmlns:a16="http://schemas.microsoft.com/office/drawing/2014/main" xmlns="" id="{03B3C855-282A-4005-A0EC-5C2A18FC44A7}"/>
                  </a:ext>
                </a:extLst>
              </p:cNvPr>
              <p:cNvSpPr/>
              <p:nvPr/>
            </p:nvSpPr>
            <p:spPr>
              <a:xfrm>
                <a:off x="2834476" y="59272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66">
                <a:extLst>
                  <a:ext uri="{FF2B5EF4-FFF2-40B4-BE49-F238E27FC236}">
                    <a16:creationId xmlns:a16="http://schemas.microsoft.com/office/drawing/2014/main" xmlns="" id="{D3EC3DD7-EA52-4244-A0D5-62281D20F754}"/>
                  </a:ext>
                </a:extLst>
              </p:cNvPr>
              <p:cNvSpPr/>
              <p:nvPr/>
            </p:nvSpPr>
            <p:spPr>
              <a:xfrm>
                <a:off x="2184628" y="57748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Arrow: Chevron 67">
                <a:extLst>
                  <a:ext uri="{FF2B5EF4-FFF2-40B4-BE49-F238E27FC236}">
                    <a16:creationId xmlns:a16="http://schemas.microsoft.com/office/drawing/2014/main" xmlns="" id="{704D19BB-1776-4B6C-9EF4-CD587A175166}"/>
                  </a:ext>
                </a:extLst>
              </p:cNvPr>
              <p:cNvSpPr/>
              <p:nvPr/>
            </p:nvSpPr>
            <p:spPr>
              <a:xfrm>
                <a:off x="2600271" y="5509333"/>
                <a:ext cx="334296" cy="265470"/>
              </a:xfrm>
              <a:prstGeom prst="chevr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lowchart: Decision 68">
                <a:extLst>
                  <a:ext uri="{FF2B5EF4-FFF2-40B4-BE49-F238E27FC236}">
                    <a16:creationId xmlns:a16="http://schemas.microsoft.com/office/drawing/2014/main" xmlns="" id="{60534B58-95E9-4F95-B451-B7943075D508}"/>
                  </a:ext>
                </a:extLst>
              </p:cNvPr>
              <p:cNvSpPr/>
              <p:nvPr/>
            </p:nvSpPr>
            <p:spPr>
              <a:xfrm>
                <a:off x="2915071" y="5307317"/>
                <a:ext cx="235974" cy="285134"/>
              </a:xfrm>
              <a:prstGeom prst="flowChartDecision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Connector 69">
                <a:extLst>
                  <a:ext uri="{FF2B5EF4-FFF2-40B4-BE49-F238E27FC236}">
                    <a16:creationId xmlns:a16="http://schemas.microsoft.com/office/drawing/2014/main" xmlns="" id="{59B4947C-F70C-42F3-A425-E69F300A9CBA}"/>
                  </a:ext>
                </a:extLst>
              </p:cNvPr>
              <p:cNvSpPr/>
              <p:nvPr/>
            </p:nvSpPr>
            <p:spPr>
              <a:xfrm>
                <a:off x="2045963" y="5157829"/>
                <a:ext cx="1463040" cy="1463040"/>
              </a:xfrm>
              <a:prstGeom prst="flowChartConnector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向右箭號 10"/>
          <p:cNvSpPr/>
          <p:nvPr/>
        </p:nvSpPr>
        <p:spPr>
          <a:xfrm>
            <a:off x="4850572" y="2501148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 txBox="1">
            <a:spLocks/>
          </p:cNvSpPr>
          <p:nvPr/>
        </p:nvSpPr>
        <p:spPr>
          <a:xfrm>
            <a:off x="10147318" y="1767713"/>
            <a:ext cx="1901246" cy="33186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Patterns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Species-area relationships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Diversity gradients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Relative abundance distributions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75000"/>
                  </a:schemeClr>
                </a:solidFill>
              </a:rPr>
              <a:t>etc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…</a:t>
            </a:r>
            <a:endParaRPr lang="en-US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向右箭號 41"/>
          <p:cNvSpPr/>
          <p:nvPr/>
        </p:nvSpPr>
        <p:spPr>
          <a:xfrm>
            <a:off x="8516705" y="2547765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2504710" y="2080149"/>
            <a:ext cx="220242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Drift</a:t>
            </a:r>
          </a:p>
          <a:p>
            <a:pPr algn="ctr"/>
            <a:r>
              <a:rPr lang="en-US" sz="3200" dirty="0"/>
              <a:t>Selection</a:t>
            </a:r>
          </a:p>
          <a:p>
            <a:pPr algn="ctr"/>
            <a:r>
              <a:rPr lang="en-US" sz="3200" dirty="0"/>
              <a:t>Speciation</a:t>
            </a:r>
          </a:p>
          <a:p>
            <a:pPr algn="ctr"/>
            <a:r>
              <a:rPr lang="en-US" sz="3200" dirty="0"/>
              <a:t>Dispersal</a:t>
            </a:r>
          </a:p>
        </p:txBody>
      </p:sp>
      <p:sp>
        <p:nvSpPr>
          <p:cNvPr id="2" name="圓角矩形 1"/>
          <p:cNvSpPr/>
          <p:nvPr/>
        </p:nvSpPr>
        <p:spPr>
          <a:xfrm>
            <a:off x="223736" y="1663430"/>
            <a:ext cx="4309353" cy="97276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>
                <a:solidFill>
                  <a:srgbClr val="FFC000"/>
                </a:solidFill>
              </a:rPr>
              <a:t>Random / </a:t>
            </a:r>
          </a:p>
          <a:p>
            <a:r>
              <a:rPr lang="en-US" altLang="zh-TW" sz="2800" dirty="0">
                <a:solidFill>
                  <a:srgbClr val="FFC000"/>
                </a:solidFill>
              </a:rPr>
              <a:t>Stochasticity</a:t>
            </a:r>
            <a:endParaRPr lang="zh-TW" altLang="en-US" sz="2800" dirty="0">
              <a:solidFill>
                <a:srgbClr val="FFC000"/>
              </a:solidFill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223736" y="2632683"/>
            <a:ext cx="4309353" cy="9720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>
                <a:solidFill>
                  <a:srgbClr val="FFC000"/>
                </a:solidFill>
              </a:rPr>
              <a:t>Non-random / </a:t>
            </a:r>
          </a:p>
          <a:p>
            <a:r>
              <a:rPr lang="en-US" altLang="zh-TW" sz="2800" dirty="0">
                <a:solidFill>
                  <a:srgbClr val="FFC000"/>
                </a:solidFill>
              </a:rPr>
              <a:t>Deterministic</a:t>
            </a:r>
            <a:endParaRPr lang="zh-TW" altLang="en-US" sz="2800" dirty="0">
              <a:solidFill>
                <a:srgbClr val="FFC000"/>
              </a:solidFill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231668" y="3611664"/>
            <a:ext cx="4309353" cy="9720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>
                <a:solidFill>
                  <a:srgbClr val="FFC000"/>
                </a:solidFill>
              </a:rPr>
              <a:t>Both ???</a:t>
            </a:r>
          </a:p>
        </p:txBody>
      </p:sp>
    </p:spTree>
    <p:extLst>
      <p:ext uri="{BB962C8B-B14F-4D97-AF65-F5344CB8AC3E}">
        <p14:creationId xmlns:p14="http://schemas.microsoft.com/office/powerpoint/2010/main" val="609828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82047050-8639-43E2-9FEA-8BA5C3DF7E32}"/>
              </a:ext>
            </a:extLst>
          </p:cNvPr>
          <p:cNvGrpSpPr/>
          <p:nvPr/>
        </p:nvGrpSpPr>
        <p:grpSpPr>
          <a:xfrm>
            <a:off x="1056000" y="2722156"/>
            <a:ext cx="10080000" cy="3599472"/>
            <a:chOff x="1056000" y="559054"/>
            <a:chExt cx="10080000" cy="3599472"/>
          </a:xfrm>
        </p:grpSpPr>
        <p:sp>
          <p:nvSpPr>
            <p:cNvPr id="18" name="圓角矩形 121">
              <a:extLst>
                <a:ext uri="{FF2B5EF4-FFF2-40B4-BE49-F238E27FC236}">
                  <a16:creationId xmlns:a16="http://schemas.microsoft.com/office/drawing/2014/main" xmlns="" id="{73DDE37B-263A-42B8-812C-84D1B4F2B163}"/>
                </a:ext>
              </a:extLst>
            </p:cNvPr>
            <p:cNvSpPr/>
            <p:nvPr/>
          </p:nvSpPr>
          <p:spPr>
            <a:xfrm>
              <a:off x="1056000" y="559054"/>
              <a:ext cx="2520000" cy="900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Predator</a:t>
              </a:r>
            </a:p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diversity</a:t>
              </a:r>
              <a:endPara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圓角矩形 128">
              <a:extLst>
                <a:ext uri="{FF2B5EF4-FFF2-40B4-BE49-F238E27FC236}">
                  <a16:creationId xmlns:a16="http://schemas.microsoft.com/office/drawing/2014/main" xmlns="" id="{F4E5B281-E771-4B0A-BEC6-9F8BE0EFF8CA}"/>
                </a:ext>
              </a:extLst>
            </p:cNvPr>
            <p:cNvSpPr/>
            <p:nvPr/>
          </p:nvSpPr>
          <p:spPr>
            <a:xfrm>
              <a:off x="8616000" y="559054"/>
              <a:ext cx="2520000" cy="900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Prey</a:t>
              </a:r>
            </a:p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diversity</a:t>
              </a:r>
              <a:endPara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xmlns="" id="{68B719D2-B22A-43BF-88A9-FDA95FECC56A}"/>
                </a:ext>
              </a:extLst>
            </p:cNvPr>
            <p:cNvGrpSpPr/>
            <p:nvPr/>
          </p:nvGrpSpPr>
          <p:grpSpPr>
            <a:xfrm>
              <a:off x="1572986" y="1009054"/>
              <a:ext cx="9046027" cy="3149472"/>
              <a:chOff x="1303813" y="8807947"/>
              <a:chExt cx="9046027" cy="3149472"/>
            </a:xfrm>
          </p:grpSpPr>
          <p:sp>
            <p:nvSpPr>
              <p:cNvPr id="16" name="圓角矩形 144">
                <a:extLst>
                  <a:ext uri="{FF2B5EF4-FFF2-40B4-BE49-F238E27FC236}">
                    <a16:creationId xmlns:a16="http://schemas.microsoft.com/office/drawing/2014/main" xmlns="" id="{948B7297-25BA-4CF3-AD97-CA5BC817D384}"/>
                  </a:ext>
                </a:extLst>
              </p:cNvPr>
              <p:cNvSpPr/>
              <p:nvPr/>
            </p:nvSpPr>
            <p:spPr>
              <a:xfrm>
                <a:off x="1303813" y="10877419"/>
                <a:ext cx="3600000" cy="1080000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b="1" dirty="0">
                    <a:solidFill>
                      <a:srgbClr val="FFC000"/>
                    </a:solidFill>
                  </a:rPr>
                  <a:t>Deterministic assembly processes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pPr algn="ctr"/>
                <a:r>
                  <a:rPr lang="en-US" altLang="zh-TW" sz="2400" dirty="0">
                    <a:solidFill>
                      <a:schemeClr val="tx1"/>
                    </a:solidFill>
                  </a:rPr>
                  <a:t>of predator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0" name="直線單箭頭接點 145">
                <a:extLst>
                  <a:ext uri="{FF2B5EF4-FFF2-40B4-BE49-F238E27FC236}">
                    <a16:creationId xmlns:a16="http://schemas.microsoft.com/office/drawing/2014/main" xmlns="" id="{34BDD882-0B1D-4DAD-A910-EF171ED4EB99}"/>
                  </a:ext>
                </a:extLst>
              </p:cNvPr>
              <p:cNvCxnSpPr>
                <a:cxnSpLocks/>
                <a:stCxn id="16" idx="0"/>
                <a:endCxn id="18" idx="2"/>
              </p:cNvCxnSpPr>
              <p:nvPr/>
            </p:nvCxnSpPr>
            <p:spPr>
              <a:xfrm flipH="1" flipV="1">
                <a:off x="2046827" y="9257947"/>
                <a:ext cx="1056986" cy="161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圓角矩形 18">
                <a:extLst>
                  <a:ext uri="{FF2B5EF4-FFF2-40B4-BE49-F238E27FC236}">
                    <a16:creationId xmlns:a16="http://schemas.microsoft.com/office/drawing/2014/main" xmlns="" id="{E99FA258-AC35-4751-B468-D67D0F52D23A}"/>
                  </a:ext>
                </a:extLst>
              </p:cNvPr>
              <p:cNvSpPr/>
              <p:nvPr/>
            </p:nvSpPr>
            <p:spPr>
              <a:xfrm>
                <a:off x="6749840" y="10877419"/>
                <a:ext cx="3600000" cy="1080000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b="1" dirty="0">
                    <a:solidFill>
                      <a:srgbClr val="FFC000"/>
                    </a:solidFill>
                  </a:rPr>
                  <a:t>Deterministic assembly processes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</a:t>
                </a:r>
              </a:p>
              <a:p>
                <a:pPr algn="ctr"/>
                <a:r>
                  <a:rPr lang="en-US" altLang="zh-TW" sz="2400" dirty="0">
                    <a:solidFill>
                      <a:schemeClr val="tx1"/>
                    </a:solidFill>
                  </a:rPr>
                  <a:t>of prey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2" name="直線單箭頭接點 11">
                <a:extLst>
                  <a:ext uri="{FF2B5EF4-FFF2-40B4-BE49-F238E27FC236}">
                    <a16:creationId xmlns:a16="http://schemas.microsoft.com/office/drawing/2014/main" xmlns="" id="{3F09BB53-279C-4DCF-8557-0D6396BEB907}"/>
                  </a:ext>
                </a:extLst>
              </p:cNvPr>
              <p:cNvCxnSpPr>
                <a:cxnSpLocks/>
                <a:stCxn id="21" idx="0"/>
                <a:endCxn id="19" idx="2"/>
              </p:cNvCxnSpPr>
              <p:nvPr/>
            </p:nvCxnSpPr>
            <p:spPr>
              <a:xfrm flipV="1">
                <a:off x="8549840" y="9257947"/>
                <a:ext cx="1056987" cy="161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單箭頭接點 11">
                <a:extLst>
                  <a:ext uri="{FF2B5EF4-FFF2-40B4-BE49-F238E27FC236}">
                    <a16:creationId xmlns:a16="http://schemas.microsoft.com/office/drawing/2014/main" xmlns="" id="{46305B97-6158-43CF-B18A-93C5400C3407}"/>
                  </a:ext>
                </a:extLst>
              </p:cNvPr>
              <p:cNvCxnSpPr>
                <a:cxnSpLocks/>
                <a:stCxn id="16" idx="3"/>
                <a:endCxn id="19" idx="1"/>
              </p:cNvCxnSpPr>
              <p:nvPr/>
            </p:nvCxnSpPr>
            <p:spPr>
              <a:xfrm flipV="1">
                <a:off x="4903813" y="8807947"/>
                <a:ext cx="3443014" cy="260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單箭頭接點 11">
                <a:extLst>
                  <a:ext uri="{FF2B5EF4-FFF2-40B4-BE49-F238E27FC236}">
                    <a16:creationId xmlns:a16="http://schemas.microsoft.com/office/drawing/2014/main" xmlns="" id="{9D398E80-DD8C-4747-A8AD-635F0CB3C31F}"/>
                  </a:ext>
                </a:extLst>
              </p:cNvPr>
              <p:cNvCxnSpPr>
                <a:cxnSpLocks/>
                <a:stCxn id="21" idx="1"/>
                <a:endCxn id="18" idx="3"/>
              </p:cNvCxnSpPr>
              <p:nvPr/>
            </p:nvCxnSpPr>
            <p:spPr>
              <a:xfrm flipH="1" flipV="1">
                <a:off x="3306827" y="8807947"/>
                <a:ext cx="3443013" cy="260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9" name="直線單箭頭接點 32">
            <a:extLst>
              <a:ext uri="{FF2B5EF4-FFF2-40B4-BE49-F238E27FC236}">
                <a16:creationId xmlns:a16="http://schemas.microsoft.com/office/drawing/2014/main" xmlns="" id="{D38F9E6D-3669-49C6-83F1-A2E2D769AD5C}"/>
              </a:ext>
            </a:extLst>
          </p:cNvPr>
          <p:cNvCxnSpPr>
            <a:stCxn id="30" idx="3"/>
            <a:endCxn id="31" idx="1"/>
          </p:cNvCxnSpPr>
          <p:nvPr/>
        </p:nvCxnSpPr>
        <p:spPr>
          <a:xfrm>
            <a:off x="3576000" y="763247"/>
            <a:ext cx="5040000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olid"/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圓角矩形 121">
            <a:extLst>
              <a:ext uri="{FF2B5EF4-FFF2-40B4-BE49-F238E27FC236}">
                <a16:creationId xmlns:a16="http://schemas.microsoft.com/office/drawing/2014/main" xmlns="" id="{3814E0B0-61B6-4682-9F00-EEC9AA1A9308}"/>
              </a:ext>
            </a:extLst>
          </p:cNvPr>
          <p:cNvSpPr/>
          <p:nvPr/>
        </p:nvSpPr>
        <p:spPr>
          <a:xfrm>
            <a:off x="105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圓角矩形 128">
            <a:extLst>
              <a:ext uri="{FF2B5EF4-FFF2-40B4-BE49-F238E27FC236}">
                <a16:creationId xmlns:a16="http://schemas.microsoft.com/office/drawing/2014/main" xmlns="" id="{033A1986-389A-465F-8270-643A0C342ED6}"/>
              </a:ext>
            </a:extLst>
          </p:cNvPr>
          <p:cNvSpPr/>
          <p:nvPr/>
        </p:nvSpPr>
        <p:spPr>
          <a:xfrm>
            <a:off x="861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字方塊 2">
            <a:extLst>
              <a:ext uri="{FF2B5EF4-FFF2-40B4-BE49-F238E27FC236}">
                <a16:creationId xmlns:a16="http://schemas.microsoft.com/office/drawing/2014/main" xmlns="" id="{C59172C8-5FB9-44C4-9FF3-C5AC6B018C55}"/>
              </a:ext>
            </a:extLst>
          </p:cNvPr>
          <p:cNvSpPr txBox="1"/>
          <p:nvPr/>
        </p:nvSpPr>
        <p:spPr>
          <a:xfrm>
            <a:off x="5994967" y="8748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33" name="向下箭號 3">
            <a:extLst>
              <a:ext uri="{FF2B5EF4-FFF2-40B4-BE49-F238E27FC236}">
                <a16:creationId xmlns:a16="http://schemas.microsoft.com/office/drawing/2014/main" xmlns="" id="{C47BA767-DF34-4AEA-BAFF-EEEB0FFE3BCE}"/>
              </a:ext>
            </a:extLst>
          </p:cNvPr>
          <p:cNvSpPr/>
          <p:nvPr/>
        </p:nvSpPr>
        <p:spPr>
          <a:xfrm>
            <a:off x="4783655" y="1707220"/>
            <a:ext cx="2624688" cy="655200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>
                <a:solidFill>
                  <a:schemeClr val="tx1"/>
                </a:solidFill>
              </a:rPr>
              <a:t>decompose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112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3F409133-B000-48A2-8B86-83364719A18E}"/>
              </a:ext>
            </a:extLst>
          </p:cNvPr>
          <p:cNvGrpSpPr/>
          <p:nvPr/>
        </p:nvGrpSpPr>
        <p:grpSpPr>
          <a:xfrm>
            <a:off x="20" y="0"/>
            <a:ext cx="12191980" cy="6857999"/>
            <a:chOff x="108174" y="3065003"/>
            <a:chExt cx="12191980" cy="6857999"/>
          </a:xfrm>
        </p:grpSpPr>
        <p:pic>
          <p:nvPicPr>
            <p:cNvPr id="100" name="Picture 99" descr="A sunset over a body of water&#10;&#10;Description automatically generated">
              <a:extLst>
                <a:ext uri="{FF2B5EF4-FFF2-40B4-BE49-F238E27FC236}">
                  <a16:creationId xmlns:a16="http://schemas.microsoft.com/office/drawing/2014/main" xmlns="" id="{D2B7F097-E0D9-403F-88C2-2D2A3CEB8A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307" b="9505"/>
            <a:stretch/>
          </p:blipFill>
          <p:spPr>
            <a:xfrm>
              <a:off x="108174" y="3065003"/>
              <a:ext cx="12191980" cy="6857999"/>
            </a:xfrm>
            <a:prstGeom prst="rect">
              <a:avLst/>
            </a:prstGeom>
          </p:spPr>
        </p:pic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xmlns="" id="{AEE5BDCB-F90C-490C-B9CB-62858549ECAA}"/>
                </a:ext>
              </a:extLst>
            </p:cNvPr>
            <p:cNvSpPr/>
            <p:nvPr/>
          </p:nvSpPr>
          <p:spPr>
            <a:xfrm>
              <a:off x="108174" y="3065003"/>
              <a:ext cx="12191980" cy="6857999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33278C3E-07B6-4AEA-AF73-C85714AF852C}"/>
              </a:ext>
            </a:extLst>
          </p:cNvPr>
          <p:cNvGrpSpPr/>
          <p:nvPr/>
        </p:nvGrpSpPr>
        <p:grpSpPr>
          <a:xfrm>
            <a:off x="725651" y="2525003"/>
            <a:ext cx="10740698" cy="1080000"/>
            <a:chOff x="1572986" y="276337"/>
            <a:chExt cx="10740698" cy="1080000"/>
          </a:xfrm>
        </p:grpSpPr>
        <p:sp>
          <p:nvSpPr>
            <p:cNvPr id="16" name="圓角矩形 144">
              <a:extLst>
                <a:ext uri="{FF2B5EF4-FFF2-40B4-BE49-F238E27FC236}">
                  <a16:creationId xmlns:a16="http://schemas.microsoft.com/office/drawing/2014/main" xmlns="" id="{948B7297-25BA-4CF3-AD97-CA5BC817D384}"/>
                </a:ext>
              </a:extLst>
            </p:cNvPr>
            <p:cNvSpPr/>
            <p:nvPr/>
          </p:nvSpPr>
          <p:spPr>
            <a:xfrm>
              <a:off x="1572986" y="276337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 Divergent </a:t>
              </a:r>
            </a:p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assembly 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1" name="圓角矩形 18">
              <a:extLst>
                <a:ext uri="{FF2B5EF4-FFF2-40B4-BE49-F238E27FC236}">
                  <a16:creationId xmlns:a16="http://schemas.microsoft.com/office/drawing/2014/main" xmlns="" id="{E99FA258-AC35-4751-B468-D67D0F52D23A}"/>
                </a:ext>
              </a:extLst>
            </p:cNvPr>
            <p:cNvSpPr/>
            <p:nvPr/>
          </p:nvSpPr>
          <p:spPr>
            <a:xfrm>
              <a:off x="8198884" y="276337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Homogeneous </a:t>
              </a:r>
            </a:p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assembly 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8015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roup 237">
            <a:extLst>
              <a:ext uri="{FF2B5EF4-FFF2-40B4-BE49-F238E27FC236}">
                <a16:creationId xmlns:a16="http://schemas.microsoft.com/office/drawing/2014/main" xmlns="" id="{ADABCAC0-90F7-4B87-BC15-BC3BBBFB5D77}"/>
              </a:ext>
            </a:extLst>
          </p:cNvPr>
          <p:cNvGrpSpPr/>
          <p:nvPr/>
        </p:nvGrpSpPr>
        <p:grpSpPr>
          <a:xfrm>
            <a:off x="20" y="0"/>
            <a:ext cx="12191980" cy="6857999"/>
            <a:chOff x="108174" y="3065003"/>
            <a:chExt cx="12191980" cy="6857999"/>
          </a:xfrm>
        </p:grpSpPr>
        <p:pic>
          <p:nvPicPr>
            <p:cNvPr id="239" name="Picture 238" descr="A sunset over a body of water&#10;&#10;Description automatically generated">
              <a:extLst>
                <a:ext uri="{FF2B5EF4-FFF2-40B4-BE49-F238E27FC236}">
                  <a16:creationId xmlns:a16="http://schemas.microsoft.com/office/drawing/2014/main" xmlns="" id="{29A0298A-5F39-4F8F-AE9C-D42641ACE4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307" b="9505"/>
            <a:stretch/>
          </p:blipFill>
          <p:spPr>
            <a:xfrm>
              <a:off x="108174" y="3065003"/>
              <a:ext cx="12191980" cy="6857999"/>
            </a:xfrm>
            <a:prstGeom prst="rect">
              <a:avLst/>
            </a:prstGeom>
          </p:spPr>
        </p:pic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xmlns="" id="{981C1BAD-D18E-4413-A51C-76731FD0B659}"/>
                </a:ext>
              </a:extLst>
            </p:cNvPr>
            <p:cNvSpPr/>
            <p:nvPr/>
          </p:nvSpPr>
          <p:spPr>
            <a:xfrm>
              <a:off x="108174" y="3065003"/>
              <a:ext cx="12191980" cy="6857999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xmlns="" id="{8436459C-7F0D-49A8-9BFE-0A3A33036CCF}"/>
              </a:ext>
            </a:extLst>
          </p:cNvPr>
          <p:cNvSpPr/>
          <p:nvPr/>
        </p:nvSpPr>
        <p:spPr>
          <a:xfrm>
            <a:off x="2536723" y="275303"/>
            <a:ext cx="7207045" cy="1750142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/>
              <a:t>Species pool</a:t>
            </a:r>
          </a:p>
        </p:txBody>
      </p:sp>
      <p:sp>
        <p:nvSpPr>
          <p:cNvPr id="8" name="Explosion: 14 Points 7">
            <a:extLst>
              <a:ext uri="{FF2B5EF4-FFF2-40B4-BE49-F238E27FC236}">
                <a16:creationId xmlns:a16="http://schemas.microsoft.com/office/drawing/2014/main" xmlns="" id="{4F4DDA67-6D5A-411F-B484-1A1DB45822AD}"/>
              </a:ext>
            </a:extLst>
          </p:cNvPr>
          <p:cNvSpPr/>
          <p:nvPr/>
        </p:nvSpPr>
        <p:spPr>
          <a:xfrm>
            <a:off x="3913239" y="1248697"/>
            <a:ext cx="235974" cy="285135"/>
          </a:xfrm>
          <a:prstGeom prst="irregularSeal2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4 Points 8">
            <a:extLst>
              <a:ext uri="{FF2B5EF4-FFF2-40B4-BE49-F238E27FC236}">
                <a16:creationId xmlns:a16="http://schemas.microsoft.com/office/drawing/2014/main" xmlns="" id="{F704D606-6954-413F-A94F-3F8E5BABB5EB}"/>
              </a:ext>
            </a:extLst>
          </p:cNvPr>
          <p:cNvSpPr/>
          <p:nvPr/>
        </p:nvSpPr>
        <p:spPr>
          <a:xfrm>
            <a:off x="4611329" y="1376516"/>
            <a:ext cx="334296" cy="285134"/>
          </a:xfrm>
          <a:prstGeom prst="star4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xmlns="" id="{81707EC9-07CB-4A03-95B9-CB5979D6811A}"/>
              </a:ext>
            </a:extLst>
          </p:cNvPr>
          <p:cNvSpPr/>
          <p:nvPr/>
        </p:nvSpPr>
        <p:spPr>
          <a:xfrm>
            <a:off x="5417574" y="1465006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xmlns="" id="{890CB714-DBF2-46F9-9B54-6FAA4BDF952C}"/>
              </a:ext>
            </a:extLst>
          </p:cNvPr>
          <p:cNvSpPr/>
          <p:nvPr/>
        </p:nvSpPr>
        <p:spPr>
          <a:xfrm>
            <a:off x="4945625" y="1111045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Extract 11">
            <a:extLst>
              <a:ext uri="{FF2B5EF4-FFF2-40B4-BE49-F238E27FC236}">
                <a16:creationId xmlns:a16="http://schemas.microsoft.com/office/drawing/2014/main" xmlns="" id="{EA8DCA21-3EBF-40BD-B552-722942E1E789}"/>
              </a:ext>
            </a:extLst>
          </p:cNvPr>
          <p:cNvSpPr/>
          <p:nvPr/>
        </p:nvSpPr>
        <p:spPr>
          <a:xfrm>
            <a:off x="6617110" y="1533832"/>
            <a:ext cx="265471" cy="285135"/>
          </a:xfrm>
          <a:prstGeom prst="flowChartExtra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owchart: Decision 12">
            <a:extLst>
              <a:ext uri="{FF2B5EF4-FFF2-40B4-BE49-F238E27FC236}">
                <a16:creationId xmlns:a16="http://schemas.microsoft.com/office/drawing/2014/main" xmlns="" id="{C11DB62A-8559-474F-872F-1AA59C83BBDF}"/>
              </a:ext>
            </a:extLst>
          </p:cNvPr>
          <p:cNvSpPr/>
          <p:nvPr/>
        </p:nvSpPr>
        <p:spPr>
          <a:xfrm>
            <a:off x="3746090" y="934065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ylinder 13">
            <a:extLst>
              <a:ext uri="{FF2B5EF4-FFF2-40B4-BE49-F238E27FC236}">
                <a16:creationId xmlns:a16="http://schemas.microsoft.com/office/drawing/2014/main" xmlns="" id="{FDB356FA-97AB-4D0A-9A01-BBE840521F38}"/>
              </a:ext>
            </a:extLst>
          </p:cNvPr>
          <p:cNvSpPr/>
          <p:nvPr/>
        </p:nvSpPr>
        <p:spPr>
          <a:xfrm>
            <a:off x="6390966" y="1248697"/>
            <a:ext cx="226144" cy="285134"/>
          </a:xfrm>
          <a:prstGeom prst="ca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xmlns="" id="{C194220E-2CFB-42E6-82F9-0F4477A4B264}"/>
              </a:ext>
            </a:extLst>
          </p:cNvPr>
          <p:cNvSpPr/>
          <p:nvPr/>
        </p:nvSpPr>
        <p:spPr>
          <a:xfrm>
            <a:off x="7167716" y="1376516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tial Circle 16">
            <a:extLst>
              <a:ext uri="{FF2B5EF4-FFF2-40B4-BE49-F238E27FC236}">
                <a16:creationId xmlns:a16="http://schemas.microsoft.com/office/drawing/2014/main" xmlns="" id="{785E2D88-EA6C-462A-B5AB-2E648F65DC81}"/>
              </a:ext>
            </a:extLst>
          </p:cNvPr>
          <p:cNvSpPr/>
          <p:nvPr/>
        </p:nvSpPr>
        <p:spPr>
          <a:xfrm>
            <a:off x="3264308" y="1248697"/>
            <a:ext cx="314635" cy="285134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lowchart: Display 34">
            <a:extLst>
              <a:ext uri="{FF2B5EF4-FFF2-40B4-BE49-F238E27FC236}">
                <a16:creationId xmlns:a16="http://schemas.microsoft.com/office/drawing/2014/main" xmlns="" id="{A02F9A44-861A-46F8-8349-3154DA09E638}"/>
              </a:ext>
            </a:extLst>
          </p:cNvPr>
          <p:cNvSpPr/>
          <p:nvPr/>
        </p:nvSpPr>
        <p:spPr>
          <a:xfrm>
            <a:off x="8032955" y="1111045"/>
            <a:ext cx="334296" cy="265471"/>
          </a:xfrm>
          <a:prstGeom prst="flowChartDispla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lowchart: Collate 35">
            <a:extLst>
              <a:ext uri="{FF2B5EF4-FFF2-40B4-BE49-F238E27FC236}">
                <a16:creationId xmlns:a16="http://schemas.microsoft.com/office/drawing/2014/main" xmlns="" id="{0C295E65-FDAD-4F96-81A8-1623F6B2A95D}"/>
              </a:ext>
            </a:extLst>
          </p:cNvPr>
          <p:cNvSpPr/>
          <p:nvPr/>
        </p:nvSpPr>
        <p:spPr>
          <a:xfrm>
            <a:off x="8839200" y="1248697"/>
            <a:ext cx="186812" cy="285134"/>
          </a:xfrm>
          <a:prstGeom prst="flowChartCol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Callout: Quad Arrow 36">
            <a:extLst>
              <a:ext uri="{FF2B5EF4-FFF2-40B4-BE49-F238E27FC236}">
                <a16:creationId xmlns:a16="http://schemas.microsoft.com/office/drawing/2014/main" xmlns="" id="{135A0FF7-7D6A-4E67-9B33-971ADC1B84CA}"/>
              </a:ext>
            </a:extLst>
          </p:cNvPr>
          <p:cNvSpPr/>
          <p:nvPr/>
        </p:nvSpPr>
        <p:spPr>
          <a:xfrm rot="870698">
            <a:off x="5860025" y="1169095"/>
            <a:ext cx="353963" cy="373625"/>
          </a:xfrm>
          <a:prstGeom prst="quadArrowCallo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Chevron 37">
            <a:extLst>
              <a:ext uri="{FF2B5EF4-FFF2-40B4-BE49-F238E27FC236}">
                <a16:creationId xmlns:a16="http://schemas.microsoft.com/office/drawing/2014/main" xmlns="" id="{2D462735-9E08-4D23-98DF-CCA280F3D910}"/>
              </a:ext>
            </a:extLst>
          </p:cNvPr>
          <p:cNvSpPr/>
          <p:nvPr/>
        </p:nvSpPr>
        <p:spPr>
          <a:xfrm>
            <a:off x="7433187" y="934065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Explosion: 14 Points 38">
            <a:extLst>
              <a:ext uri="{FF2B5EF4-FFF2-40B4-BE49-F238E27FC236}">
                <a16:creationId xmlns:a16="http://schemas.microsoft.com/office/drawing/2014/main" xmlns="" id="{1EB00322-5F6C-47B5-8581-11B44051E994}"/>
              </a:ext>
            </a:extLst>
          </p:cNvPr>
          <p:cNvSpPr/>
          <p:nvPr/>
        </p:nvSpPr>
        <p:spPr>
          <a:xfrm>
            <a:off x="4306528" y="1465006"/>
            <a:ext cx="235974" cy="285135"/>
          </a:xfrm>
          <a:prstGeom prst="irregularSeal2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xmlns="" id="{3683BC5C-013A-4F56-8D50-4F08280D6EA3}"/>
              </a:ext>
            </a:extLst>
          </p:cNvPr>
          <p:cNvSpPr/>
          <p:nvPr/>
        </p:nvSpPr>
        <p:spPr>
          <a:xfrm>
            <a:off x="4295777" y="958645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artial Circle 40">
            <a:extLst>
              <a:ext uri="{FF2B5EF4-FFF2-40B4-BE49-F238E27FC236}">
                <a16:creationId xmlns:a16="http://schemas.microsoft.com/office/drawing/2014/main" xmlns="" id="{A719B543-8F1E-4191-985E-D3AAB3F76B0E}"/>
              </a:ext>
            </a:extLst>
          </p:cNvPr>
          <p:cNvSpPr/>
          <p:nvPr/>
        </p:nvSpPr>
        <p:spPr>
          <a:xfrm>
            <a:off x="7998539" y="1438541"/>
            <a:ext cx="314635" cy="285134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Flowchart: Collate 41">
            <a:extLst>
              <a:ext uri="{FF2B5EF4-FFF2-40B4-BE49-F238E27FC236}">
                <a16:creationId xmlns:a16="http://schemas.microsoft.com/office/drawing/2014/main" xmlns="" id="{B4E5F121-C1D2-407D-8A94-A0B4CF0FCC09}"/>
              </a:ext>
            </a:extLst>
          </p:cNvPr>
          <p:cNvSpPr/>
          <p:nvPr/>
        </p:nvSpPr>
        <p:spPr>
          <a:xfrm>
            <a:off x="3107455" y="854949"/>
            <a:ext cx="186812" cy="285134"/>
          </a:xfrm>
          <a:prstGeom prst="flowChartCol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lowchart: Extract 42">
            <a:extLst>
              <a:ext uri="{FF2B5EF4-FFF2-40B4-BE49-F238E27FC236}">
                <a16:creationId xmlns:a16="http://schemas.microsoft.com/office/drawing/2014/main" xmlns="" id="{21ABAAE0-9EAC-4188-A917-8C2FF41BB328}"/>
              </a:ext>
            </a:extLst>
          </p:cNvPr>
          <p:cNvSpPr/>
          <p:nvPr/>
        </p:nvSpPr>
        <p:spPr>
          <a:xfrm rot="10800000">
            <a:off x="6934199" y="1076632"/>
            <a:ext cx="265471" cy="285135"/>
          </a:xfrm>
          <a:prstGeom prst="flowChartExtra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Chevron 43">
            <a:extLst>
              <a:ext uri="{FF2B5EF4-FFF2-40B4-BE49-F238E27FC236}">
                <a16:creationId xmlns:a16="http://schemas.microsoft.com/office/drawing/2014/main" xmlns="" id="{A1579135-79E0-4DDD-A51E-155E7670AC74}"/>
              </a:ext>
            </a:extLst>
          </p:cNvPr>
          <p:cNvSpPr/>
          <p:nvPr/>
        </p:nvSpPr>
        <p:spPr>
          <a:xfrm>
            <a:off x="5043948" y="1607573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Star: 5 Points 44">
            <a:extLst>
              <a:ext uri="{FF2B5EF4-FFF2-40B4-BE49-F238E27FC236}">
                <a16:creationId xmlns:a16="http://schemas.microsoft.com/office/drawing/2014/main" xmlns="" id="{05A91332-E833-4F22-8848-8F669AFA0F12}"/>
              </a:ext>
            </a:extLst>
          </p:cNvPr>
          <p:cNvSpPr/>
          <p:nvPr/>
        </p:nvSpPr>
        <p:spPr>
          <a:xfrm>
            <a:off x="5978015" y="1581107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tar: 5 Points 45">
            <a:extLst>
              <a:ext uri="{FF2B5EF4-FFF2-40B4-BE49-F238E27FC236}">
                <a16:creationId xmlns:a16="http://schemas.microsoft.com/office/drawing/2014/main" xmlns="" id="{99E17B1F-455B-45B9-82C7-B8F5F305D073}"/>
              </a:ext>
            </a:extLst>
          </p:cNvPr>
          <p:cNvSpPr/>
          <p:nvPr/>
        </p:nvSpPr>
        <p:spPr>
          <a:xfrm>
            <a:off x="2698955" y="997516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xmlns="" id="{247829AD-9B6E-491C-8C3B-6583202681DA}"/>
              </a:ext>
            </a:extLst>
          </p:cNvPr>
          <p:cNvSpPr/>
          <p:nvPr/>
        </p:nvSpPr>
        <p:spPr>
          <a:xfrm>
            <a:off x="8536855" y="925142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loud 47">
            <a:extLst>
              <a:ext uri="{FF2B5EF4-FFF2-40B4-BE49-F238E27FC236}">
                <a16:creationId xmlns:a16="http://schemas.microsoft.com/office/drawing/2014/main" xmlns="" id="{B5A7961B-1D22-4E49-B730-0BCAE68A3A3F}"/>
              </a:ext>
            </a:extLst>
          </p:cNvPr>
          <p:cNvSpPr/>
          <p:nvPr/>
        </p:nvSpPr>
        <p:spPr>
          <a:xfrm>
            <a:off x="9274508" y="1056968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3746090" y="569815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lowchart: Decision 49">
            <a:extLst>
              <a:ext uri="{FF2B5EF4-FFF2-40B4-BE49-F238E27FC236}">
                <a16:creationId xmlns:a16="http://schemas.microsoft.com/office/drawing/2014/main" xmlns="" id="{203E1FBE-3D7F-4D79-91D7-E5A71AF738D5}"/>
              </a:ext>
            </a:extLst>
          </p:cNvPr>
          <p:cNvSpPr/>
          <p:nvPr/>
        </p:nvSpPr>
        <p:spPr>
          <a:xfrm>
            <a:off x="7998539" y="703007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lowchart: Decision 50">
            <a:extLst>
              <a:ext uri="{FF2B5EF4-FFF2-40B4-BE49-F238E27FC236}">
                <a16:creationId xmlns:a16="http://schemas.microsoft.com/office/drawing/2014/main" xmlns="" id="{5ACF427E-4E3A-4577-B755-4A455F06E1E3}"/>
              </a:ext>
            </a:extLst>
          </p:cNvPr>
          <p:cNvSpPr/>
          <p:nvPr/>
        </p:nvSpPr>
        <p:spPr>
          <a:xfrm>
            <a:off x="3898490" y="1086465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lowchart: Decision 51">
            <a:extLst>
              <a:ext uri="{FF2B5EF4-FFF2-40B4-BE49-F238E27FC236}">
                <a16:creationId xmlns:a16="http://schemas.microsoft.com/office/drawing/2014/main" xmlns="" id="{7AD6D557-AA2A-4C80-B68B-E075E335C817}"/>
              </a:ext>
            </a:extLst>
          </p:cNvPr>
          <p:cNvSpPr/>
          <p:nvPr/>
        </p:nvSpPr>
        <p:spPr>
          <a:xfrm>
            <a:off x="7549337" y="1514166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lowchart: Decision 52">
            <a:extLst>
              <a:ext uri="{FF2B5EF4-FFF2-40B4-BE49-F238E27FC236}">
                <a16:creationId xmlns:a16="http://schemas.microsoft.com/office/drawing/2014/main" xmlns="" id="{3070F481-1005-43DE-AB42-F0DECC584607}"/>
              </a:ext>
            </a:extLst>
          </p:cNvPr>
          <p:cNvSpPr/>
          <p:nvPr/>
        </p:nvSpPr>
        <p:spPr>
          <a:xfrm>
            <a:off x="4021394" y="1514166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Arrow: Down 94">
            <a:extLst>
              <a:ext uri="{FF2B5EF4-FFF2-40B4-BE49-F238E27FC236}">
                <a16:creationId xmlns:a16="http://schemas.microsoft.com/office/drawing/2014/main" xmlns="" id="{6689AD13-16B2-4F69-B870-BA6A5637767D}"/>
              </a:ext>
            </a:extLst>
          </p:cNvPr>
          <p:cNvSpPr/>
          <p:nvPr/>
        </p:nvSpPr>
        <p:spPr>
          <a:xfrm rot="2700000">
            <a:off x="2819919" y="1828800"/>
            <a:ext cx="516194" cy="6463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Arrow: Down 95">
            <a:extLst>
              <a:ext uri="{FF2B5EF4-FFF2-40B4-BE49-F238E27FC236}">
                <a16:creationId xmlns:a16="http://schemas.microsoft.com/office/drawing/2014/main" xmlns="" id="{FCE999DB-ACF8-4399-92AC-2907C0BA4713}"/>
              </a:ext>
            </a:extLst>
          </p:cNvPr>
          <p:cNvSpPr/>
          <p:nvPr/>
        </p:nvSpPr>
        <p:spPr>
          <a:xfrm>
            <a:off x="2440858" y="3699586"/>
            <a:ext cx="516194" cy="37143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2" name="Group 231">
            <a:extLst>
              <a:ext uri="{FF2B5EF4-FFF2-40B4-BE49-F238E27FC236}">
                <a16:creationId xmlns:a16="http://schemas.microsoft.com/office/drawing/2014/main" xmlns="" id="{EC7050E8-641F-4109-AB46-8642B7B275E1}"/>
              </a:ext>
            </a:extLst>
          </p:cNvPr>
          <p:cNvGrpSpPr/>
          <p:nvPr/>
        </p:nvGrpSpPr>
        <p:grpSpPr>
          <a:xfrm>
            <a:off x="8715600" y="4389120"/>
            <a:ext cx="1463040" cy="1463040"/>
            <a:chOff x="1967435" y="5157829"/>
            <a:chExt cx="1463040" cy="1463040"/>
          </a:xfrm>
        </p:grpSpPr>
        <p:sp>
          <p:nvSpPr>
            <p:cNvPr id="188" name="Flowchart: Decision 187">
              <a:extLst>
                <a:ext uri="{FF2B5EF4-FFF2-40B4-BE49-F238E27FC236}">
                  <a16:creationId xmlns:a16="http://schemas.microsoft.com/office/drawing/2014/main" xmlns="" id="{96091EA9-66A8-4260-87A2-61EA2A8CE4E4}"/>
                </a:ext>
              </a:extLst>
            </p:cNvPr>
            <p:cNvSpPr/>
            <p:nvPr/>
          </p:nvSpPr>
          <p:spPr>
            <a:xfrm>
              <a:off x="2924447" y="5587535"/>
              <a:ext cx="235974" cy="285134"/>
            </a:xfrm>
            <a:prstGeom prst="flowChartDecisi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Partial Circle 188">
              <a:extLst>
                <a:ext uri="{FF2B5EF4-FFF2-40B4-BE49-F238E27FC236}">
                  <a16:creationId xmlns:a16="http://schemas.microsoft.com/office/drawing/2014/main" xmlns="" id="{5696C547-F816-4513-84D2-301082C6DC2F}"/>
                </a:ext>
              </a:extLst>
            </p:cNvPr>
            <p:cNvSpPr/>
            <p:nvPr/>
          </p:nvSpPr>
          <p:spPr>
            <a:xfrm>
              <a:off x="2747670" y="6059939"/>
              <a:ext cx="314635" cy="285134"/>
            </a:xfrm>
            <a:prstGeom prst="pi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0" name="Explosion: 14 Points 189">
              <a:extLst>
                <a:ext uri="{FF2B5EF4-FFF2-40B4-BE49-F238E27FC236}">
                  <a16:creationId xmlns:a16="http://schemas.microsoft.com/office/drawing/2014/main" xmlns="" id="{2FD852CE-9828-4D5E-910E-170247326563}"/>
                </a:ext>
              </a:extLst>
            </p:cNvPr>
            <p:cNvSpPr/>
            <p:nvPr/>
          </p:nvSpPr>
          <p:spPr>
            <a:xfrm>
              <a:off x="2425558" y="6202505"/>
              <a:ext cx="235974" cy="285135"/>
            </a:xfrm>
            <a:prstGeom prst="irregularSeal2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Flowchart: Collate 190">
              <a:extLst>
                <a:ext uri="{FF2B5EF4-FFF2-40B4-BE49-F238E27FC236}">
                  <a16:creationId xmlns:a16="http://schemas.microsoft.com/office/drawing/2014/main" xmlns="" id="{CF673F37-3F24-4DF9-9571-E0C3DFBCE54B}"/>
                </a:ext>
              </a:extLst>
            </p:cNvPr>
            <p:cNvSpPr/>
            <p:nvPr/>
          </p:nvSpPr>
          <p:spPr>
            <a:xfrm>
              <a:off x="2590817" y="5666191"/>
              <a:ext cx="186812" cy="285134"/>
            </a:xfrm>
            <a:prstGeom prst="flowChartCol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2" name="Star: 5 Points 191">
              <a:extLst>
                <a:ext uri="{FF2B5EF4-FFF2-40B4-BE49-F238E27FC236}">
                  <a16:creationId xmlns:a16="http://schemas.microsoft.com/office/drawing/2014/main" xmlns="" id="{36D56A2E-4193-4F93-8CDE-37B8843E133C}"/>
                </a:ext>
              </a:extLst>
            </p:cNvPr>
            <p:cNvSpPr/>
            <p:nvPr/>
          </p:nvSpPr>
          <p:spPr>
            <a:xfrm>
              <a:off x="2182317" y="5808758"/>
              <a:ext cx="334297" cy="285135"/>
            </a:xfrm>
            <a:prstGeom prst="star5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Cloud 192">
              <a:extLst>
                <a:ext uri="{FF2B5EF4-FFF2-40B4-BE49-F238E27FC236}">
                  <a16:creationId xmlns:a16="http://schemas.microsoft.com/office/drawing/2014/main" xmlns="" id="{000ABA6E-DFA1-4D1B-99FC-0C91ED864371}"/>
                </a:ext>
              </a:extLst>
            </p:cNvPr>
            <p:cNvSpPr/>
            <p:nvPr/>
          </p:nvSpPr>
          <p:spPr>
            <a:xfrm>
              <a:off x="2349465" y="5336320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Flowchart: Connector 194">
              <a:extLst>
                <a:ext uri="{FF2B5EF4-FFF2-40B4-BE49-F238E27FC236}">
                  <a16:creationId xmlns:a16="http://schemas.microsoft.com/office/drawing/2014/main" xmlns="" id="{C2DC364C-00A0-4ED2-8F92-D9E631A37AFE}"/>
                </a:ext>
              </a:extLst>
            </p:cNvPr>
            <p:cNvSpPr/>
            <p:nvPr/>
          </p:nvSpPr>
          <p:spPr>
            <a:xfrm>
              <a:off x="1967435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6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1597742" y="4023360"/>
            <a:ext cx="22024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Local community</a:t>
            </a: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xmlns="" id="{7CEB7488-E3BC-45DA-A42E-8B6BC17091E3}"/>
              </a:ext>
            </a:extLst>
          </p:cNvPr>
          <p:cNvGrpSpPr/>
          <p:nvPr/>
        </p:nvGrpSpPr>
        <p:grpSpPr>
          <a:xfrm>
            <a:off x="725651" y="2525003"/>
            <a:ext cx="10740698" cy="1080000"/>
            <a:chOff x="725651" y="2525003"/>
            <a:chExt cx="10740698" cy="1080000"/>
          </a:xfrm>
        </p:grpSpPr>
        <p:sp>
          <p:nvSpPr>
            <p:cNvPr id="16" name="圓角矩形 144">
              <a:extLst>
                <a:ext uri="{FF2B5EF4-FFF2-40B4-BE49-F238E27FC236}">
                  <a16:creationId xmlns:a16="http://schemas.microsoft.com/office/drawing/2014/main" xmlns="" id="{948B7297-25BA-4CF3-AD97-CA5BC817D384}"/>
                </a:ext>
              </a:extLst>
            </p:cNvPr>
            <p:cNvSpPr/>
            <p:nvPr/>
          </p:nvSpPr>
          <p:spPr>
            <a:xfrm>
              <a:off x="725651" y="2525003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 </a:t>
              </a:r>
              <a:r>
                <a:rPr lang="en-US" altLang="zh-TW" sz="2400" b="1" dirty="0">
                  <a:solidFill>
                    <a:srgbClr val="FFC000"/>
                  </a:solidFill>
                </a:rPr>
                <a:t>Homogeneous </a:t>
              </a:r>
              <a:endParaRPr lang="en-US" altLang="zh-TW" sz="2400" b="1" dirty="0">
                <a:solidFill>
                  <a:srgbClr val="FFC000"/>
                </a:solidFill>
              </a:endParaRPr>
            </a:p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assembly 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99" name="圓角矩形 18">
              <a:extLst>
                <a:ext uri="{FF2B5EF4-FFF2-40B4-BE49-F238E27FC236}">
                  <a16:creationId xmlns:a16="http://schemas.microsoft.com/office/drawing/2014/main" xmlns="" id="{A9BD6AB6-95F3-440D-AD72-3A571EDF5401}"/>
                </a:ext>
              </a:extLst>
            </p:cNvPr>
            <p:cNvSpPr/>
            <p:nvPr/>
          </p:nvSpPr>
          <p:spPr>
            <a:xfrm>
              <a:off x="7351549" y="2525003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 smtClean="0">
                  <a:solidFill>
                    <a:srgbClr val="FFC000"/>
                  </a:solidFill>
                </a:rPr>
                <a:t>Divergent</a:t>
              </a:r>
            </a:p>
            <a:p>
              <a:pPr algn="ctr"/>
              <a:r>
                <a:rPr lang="en-US" altLang="zh-TW" sz="2400" b="1" dirty="0" smtClean="0">
                  <a:solidFill>
                    <a:srgbClr val="FFC000"/>
                  </a:solidFill>
                </a:rPr>
                <a:t>assembly </a:t>
              </a:r>
              <a:r>
                <a:rPr lang="en-US" altLang="zh-TW" sz="2400" b="1" dirty="0">
                  <a:solidFill>
                    <a:srgbClr val="FFC000"/>
                  </a:solidFill>
                </a:rPr>
                <a:t>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00" name="Arrow: Down 199">
            <a:extLst>
              <a:ext uri="{FF2B5EF4-FFF2-40B4-BE49-F238E27FC236}">
                <a16:creationId xmlns:a16="http://schemas.microsoft.com/office/drawing/2014/main" xmlns="" id="{AB7F62D7-0546-4F85-93BA-C0B35DB2965A}"/>
              </a:ext>
            </a:extLst>
          </p:cNvPr>
          <p:cNvSpPr/>
          <p:nvPr/>
        </p:nvSpPr>
        <p:spPr>
          <a:xfrm rot="18900000">
            <a:off x="9056932" y="1827250"/>
            <a:ext cx="516194" cy="6463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xmlns="" id="{01972BD3-E51F-46E6-8D8B-13B841EDF3FA}"/>
              </a:ext>
            </a:extLst>
          </p:cNvPr>
          <p:cNvSpPr/>
          <p:nvPr/>
        </p:nvSpPr>
        <p:spPr>
          <a:xfrm>
            <a:off x="1385200" y="5965143"/>
            <a:ext cx="2764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Low α </a:t>
            </a:r>
            <a:r>
              <a:rPr lang="en-US" sz="3200" dirty="0">
                <a:solidFill>
                  <a:srgbClr val="FFC000"/>
                </a:solidFill>
              </a:rPr>
              <a:t>diversity</a:t>
            </a:r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xmlns="" id="{519214F5-44C8-4393-ADB9-717FDF52E462}"/>
              </a:ext>
            </a:extLst>
          </p:cNvPr>
          <p:cNvGrpSpPr/>
          <p:nvPr/>
        </p:nvGrpSpPr>
        <p:grpSpPr>
          <a:xfrm>
            <a:off x="1969200" y="4389120"/>
            <a:ext cx="1463040" cy="1463040"/>
            <a:chOff x="8715389" y="5157829"/>
            <a:chExt cx="1463040" cy="1463040"/>
          </a:xfrm>
        </p:grpSpPr>
        <p:sp>
          <p:nvSpPr>
            <p:cNvPr id="209" name="Star: 4 Points 208">
              <a:extLst>
                <a:ext uri="{FF2B5EF4-FFF2-40B4-BE49-F238E27FC236}">
                  <a16:creationId xmlns:a16="http://schemas.microsoft.com/office/drawing/2014/main" xmlns="" id="{586EE93D-723A-469B-813F-56848D116CE0}"/>
                </a:ext>
              </a:extLst>
            </p:cNvPr>
            <p:cNvSpPr/>
            <p:nvPr/>
          </p:nvSpPr>
          <p:spPr>
            <a:xfrm>
              <a:off x="9315247" y="5571169"/>
              <a:ext cx="334296" cy="285134"/>
            </a:xfrm>
            <a:prstGeom prst="star4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Arrow: Chevron 209">
              <a:extLst>
                <a:ext uri="{FF2B5EF4-FFF2-40B4-BE49-F238E27FC236}">
                  <a16:creationId xmlns:a16="http://schemas.microsoft.com/office/drawing/2014/main" xmlns="" id="{63AAD864-AFEF-4C0A-839C-8D7F1F3E3F47}"/>
                </a:ext>
              </a:extLst>
            </p:cNvPr>
            <p:cNvSpPr/>
            <p:nvPr/>
          </p:nvSpPr>
          <p:spPr>
            <a:xfrm>
              <a:off x="9661312" y="5448709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2" name="Flowchart: Connector 211">
              <a:extLst>
                <a:ext uri="{FF2B5EF4-FFF2-40B4-BE49-F238E27FC236}">
                  <a16:creationId xmlns:a16="http://schemas.microsoft.com/office/drawing/2014/main" xmlns="" id="{56E8C661-C4EB-484D-B7FB-57158E371692}"/>
                </a:ext>
              </a:extLst>
            </p:cNvPr>
            <p:cNvSpPr/>
            <p:nvPr/>
          </p:nvSpPr>
          <p:spPr>
            <a:xfrm>
              <a:off x="8715389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Arrow: Chevron 222">
              <a:extLst>
                <a:ext uri="{FF2B5EF4-FFF2-40B4-BE49-F238E27FC236}">
                  <a16:creationId xmlns:a16="http://schemas.microsoft.com/office/drawing/2014/main" xmlns="" id="{DDF817AE-5B0F-4FF9-BF93-E0D603437381}"/>
                </a:ext>
              </a:extLst>
            </p:cNvPr>
            <p:cNvSpPr/>
            <p:nvPr/>
          </p:nvSpPr>
          <p:spPr>
            <a:xfrm>
              <a:off x="8931744" y="5398617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4" name="Arrow: Chevron 223">
              <a:extLst>
                <a:ext uri="{FF2B5EF4-FFF2-40B4-BE49-F238E27FC236}">
                  <a16:creationId xmlns:a16="http://schemas.microsoft.com/office/drawing/2014/main" xmlns="" id="{2D2F643D-F4B1-4CD9-B812-8265D61734FC}"/>
                </a:ext>
              </a:extLst>
            </p:cNvPr>
            <p:cNvSpPr/>
            <p:nvPr/>
          </p:nvSpPr>
          <p:spPr>
            <a:xfrm>
              <a:off x="9558896" y="5828423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5" name="Arrow: Chevron 224">
              <a:extLst>
                <a:ext uri="{FF2B5EF4-FFF2-40B4-BE49-F238E27FC236}">
                  <a16:creationId xmlns:a16="http://schemas.microsoft.com/office/drawing/2014/main" xmlns="" id="{C5333038-029D-4B6B-B62B-D2BAB20765D3}"/>
                </a:ext>
              </a:extLst>
            </p:cNvPr>
            <p:cNvSpPr/>
            <p:nvPr/>
          </p:nvSpPr>
          <p:spPr>
            <a:xfrm>
              <a:off x="9036622" y="5854932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0" name="Arrow: Chevron 229">
              <a:extLst>
                <a:ext uri="{FF2B5EF4-FFF2-40B4-BE49-F238E27FC236}">
                  <a16:creationId xmlns:a16="http://schemas.microsoft.com/office/drawing/2014/main" xmlns="" id="{01F2C4AB-7352-44D1-9754-D7119BAF1637}"/>
                </a:ext>
              </a:extLst>
            </p:cNvPr>
            <p:cNvSpPr/>
            <p:nvPr/>
          </p:nvSpPr>
          <p:spPr>
            <a:xfrm>
              <a:off x="9327016" y="6244921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35" name="Arrow: Down 234">
            <a:extLst>
              <a:ext uri="{FF2B5EF4-FFF2-40B4-BE49-F238E27FC236}">
                <a16:creationId xmlns:a16="http://schemas.microsoft.com/office/drawing/2014/main" xmlns="" id="{A2A8C99D-C97F-424D-B9CD-CB053C9E9585}"/>
              </a:ext>
            </a:extLst>
          </p:cNvPr>
          <p:cNvSpPr/>
          <p:nvPr/>
        </p:nvSpPr>
        <p:spPr>
          <a:xfrm>
            <a:off x="9156891" y="3703320"/>
            <a:ext cx="516194" cy="37143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xmlns="" id="{211CF57F-642C-42E2-BBE0-0435E32988BB}"/>
              </a:ext>
            </a:extLst>
          </p:cNvPr>
          <p:cNvSpPr/>
          <p:nvPr/>
        </p:nvSpPr>
        <p:spPr>
          <a:xfrm>
            <a:off x="8317568" y="4023360"/>
            <a:ext cx="22024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Local community</a:t>
            </a:r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xmlns="" id="{13C53367-6B29-418F-83C5-687C4DB08520}"/>
              </a:ext>
            </a:extLst>
          </p:cNvPr>
          <p:cNvSpPr/>
          <p:nvPr/>
        </p:nvSpPr>
        <p:spPr>
          <a:xfrm>
            <a:off x="8036774" y="5960916"/>
            <a:ext cx="2764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High α </a:t>
            </a:r>
            <a:r>
              <a:rPr lang="en-US" sz="3200" dirty="0">
                <a:solidFill>
                  <a:srgbClr val="FFC000"/>
                </a:solidFill>
              </a:rPr>
              <a:t>diversity</a:t>
            </a:r>
          </a:p>
        </p:txBody>
      </p:sp>
    </p:spTree>
    <p:extLst>
      <p:ext uri="{BB962C8B-B14F-4D97-AF65-F5344CB8AC3E}">
        <p14:creationId xmlns:p14="http://schemas.microsoft.com/office/powerpoint/2010/main" val="1379989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xmlns="" id="{A78E9FA2-C8D2-4E89-A2D1-BBD1BC96E630}"/>
              </a:ext>
            </a:extLst>
          </p:cNvPr>
          <p:cNvGrpSpPr/>
          <p:nvPr/>
        </p:nvGrpSpPr>
        <p:grpSpPr>
          <a:xfrm>
            <a:off x="20" y="0"/>
            <a:ext cx="12191980" cy="6857999"/>
            <a:chOff x="108174" y="3065003"/>
            <a:chExt cx="12191980" cy="6857999"/>
          </a:xfrm>
        </p:grpSpPr>
        <p:pic>
          <p:nvPicPr>
            <p:cNvPr id="109" name="Picture 108" descr="A sunset over a body of water&#10;&#10;Description automatically generated">
              <a:extLst>
                <a:ext uri="{FF2B5EF4-FFF2-40B4-BE49-F238E27FC236}">
                  <a16:creationId xmlns:a16="http://schemas.microsoft.com/office/drawing/2014/main" xmlns="" id="{EC22DCF8-D534-4F8B-A565-B85B8C9915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307" b="9505"/>
            <a:stretch/>
          </p:blipFill>
          <p:spPr>
            <a:xfrm>
              <a:off x="108174" y="3065003"/>
              <a:ext cx="12191980" cy="6857999"/>
            </a:xfrm>
            <a:prstGeom prst="rect">
              <a:avLst/>
            </a:prstGeom>
          </p:spPr>
        </p:pic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xmlns="" id="{6C2DCCEB-BDD6-4674-848A-9013C17F62E3}"/>
                </a:ext>
              </a:extLst>
            </p:cNvPr>
            <p:cNvSpPr/>
            <p:nvPr/>
          </p:nvSpPr>
          <p:spPr>
            <a:xfrm>
              <a:off x="108174" y="3065003"/>
              <a:ext cx="12191980" cy="6857999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xmlns="" id="{8436459C-7F0D-49A8-9BFE-0A3A33036CCF}"/>
              </a:ext>
            </a:extLst>
          </p:cNvPr>
          <p:cNvSpPr/>
          <p:nvPr/>
        </p:nvSpPr>
        <p:spPr>
          <a:xfrm>
            <a:off x="2536723" y="275303"/>
            <a:ext cx="7207045" cy="1750142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/>
              <a:t>Species pool</a:t>
            </a:r>
          </a:p>
        </p:txBody>
      </p:sp>
      <p:sp>
        <p:nvSpPr>
          <p:cNvPr id="8" name="Explosion: 14 Points 7">
            <a:extLst>
              <a:ext uri="{FF2B5EF4-FFF2-40B4-BE49-F238E27FC236}">
                <a16:creationId xmlns:a16="http://schemas.microsoft.com/office/drawing/2014/main" xmlns="" id="{4F4DDA67-6D5A-411F-B484-1A1DB45822AD}"/>
              </a:ext>
            </a:extLst>
          </p:cNvPr>
          <p:cNvSpPr/>
          <p:nvPr/>
        </p:nvSpPr>
        <p:spPr>
          <a:xfrm>
            <a:off x="3913239" y="1248697"/>
            <a:ext cx="235974" cy="285135"/>
          </a:xfrm>
          <a:prstGeom prst="irregularSeal2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4 Points 8">
            <a:extLst>
              <a:ext uri="{FF2B5EF4-FFF2-40B4-BE49-F238E27FC236}">
                <a16:creationId xmlns:a16="http://schemas.microsoft.com/office/drawing/2014/main" xmlns="" id="{F704D606-6954-413F-A94F-3F8E5BABB5EB}"/>
              </a:ext>
            </a:extLst>
          </p:cNvPr>
          <p:cNvSpPr/>
          <p:nvPr/>
        </p:nvSpPr>
        <p:spPr>
          <a:xfrm>
            <a:off x="4611329" y="1376516"/>
            <a:ext cx="334296" cy="285134"/>
          </a:xfrm>
          <a:prstGeom prst="star4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xmlns="" id="{81707EC9-07CB-4A03-95B9-CB5979D6811A}"/>
              </a:ext>
            </a:extLst>
          </p:cNvPr>
          <p:cNvSpPr/>
          <p:nvPr/>
        </p:nvSpPr>
        <p:spPr>
          <a:xfrm>
            <a:off x="5417574" y="1465006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xmlns="" id="{890CB714-DBF2-46F9-9B54-6FAA4BDF952C}"/>
              </a:ext>
            </a:extLst>
          </p:cNvPr>
          <p:cNvSpPr/>
          <p:nvPr/>
        </p:nvSpPr>
        <p:spPr>
          <a:xfrm>
            <a:off x="4945625" y="1111045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Extract 11">
            <a:extLst>
              <a:ext uri="{FF2B5EF4-FFF2-40B4-BE49-F238E27FC236}">
                <a16:creationId xmlns:a16="http://schemas.microsoft.com/office/drawing/2014/main" xmlns="" id="{EA8DCA21-3EBF-40BD-B552-722942E1E789}"/>
              </a:ext>
            </a:extLst>
          </p:cNvPr>
          <p:cNvSpPr/>
          <p:nvPr/>
        </p:nvSpPr>
        <p:spPr>
          <a:xfrm>
            <a:off x="6617110" y="1533832"/>
            <a:ext cx="265471" cy="285135"/>
          </a:xfrm>
          <a:prstGeom prst="flowChartExtra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owchart: Decision 12">
            <a:extLst>
              <a:ext uri="{FF2B5EF4-FFF2-40B4-BE49-F238E27FC236}">
                <a16:creationId xmlns:a16="http://schemas.microsoft.com/office/drawing/2014/main" xmlns="" id="{C11DB62A-8559-474F-872F-1AA59C83BBDF}"/>
              </a:ext>
            </a:extLst>
          </p:cNvPr>
          <p:cNvSpPr/>
          <p:nvPr/>
        </p:nvSpPr>
        <p:spPr>
          <a:xfrm>
            <a:off x="3746090" y="934065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ylinder 13">
            <a:extLst>
              <a:ext uri="{FF2B5EF4-FFF2-40B4-BE49-F238E27FC236}">
                <a16:creationId xmlns:a16="http://schemas.microsoft.com/office/drawing/2014/main" xmlns="" id="{FDB356FA-97AB-4D0A-9A01-BBE840521F38}"/>
              </a:ext>
            </a:extLst>
          </p:cNvPr>
          <p:cNvSpPr/>
          <p:nvPr/>
        </p:nvSpPr>
        <p:spPr>
          <a:xfrm>
            <a:off x="6390966" y="1248697"/>
            <a:ext cx="226144" cy="285134"/>
          </a:xfrm>
          <a:prstGeom prst="ca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xmlns="" id="{C194220E-2CFB-42E6-82F9-0F4477A4B264}"/>
              </a:ext>
            </a:extLst>
          </p:cNvPr>
          <p:cNvSpPr/>
          <p:nvPr/>
        </p:nvSpPr>
        <p:spPr>
          <a:xfrm>
            <a:off x="7167716" y="1376516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artial Circle 16">
            <a:extLst>
              <a:ext uri="{FF2B5EF4-FFF2-40B4-BE49-F238E27FC236}">
                <a16:creationId xmlns:a16="http://schemas.microsoft.com/office/drawing/2014/main" xmlns="" id="{785E2D88-EA6C-462A-B5AB-2E648F65DC81}"/>
              </a:ext>
            </a:extLst>
          </p:cNvPr>
          <p:cNvSpPr/>
          <p:nvPr/>
        </p:nvSpPr>
        <p:spPr>
          <a:xfrm>
            <a:off x="3264308" y="1248697"/>
            <a:ext cx="314635" cy="285134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lowchart: Display 34">
            <a:extLst>
              <a:ext uri="{FF2B5EF4-FFF2-40B4-BE49-F238E27FC236}">
                <a16:creationId xmlns:a16="http://schemas.microsoft.com/office/drawing/2014/main" xmlns="" id="{A02F9A44-861A-46F8-8349-3154DA09E638}"/>
              </a:ext>
            </a:extLst>
          </p:cNvPr>
          <p:cNvSpPr/>
          <p:nvPr/>
        </p:nvSpPr>
        <p:spPr>
          <a:xfrm>
            <a:off x="8032955" y="1111045"/>
            <a:ext cx="334296" cy="265471"/>
          </a:xfrm>
          <a:prstGeom prst="flowChartDispla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lowchart: Collate 35">
            <a:extLst>
              <a:ext uri="{FF2B5EF4-FFF2-40B4-BE49-F238E27FC236}">
                <a16:creationId xmlns:a16="http://schemas.microsoft.com/office/drawing/2014/main" xmlns="" id="{0C295E65-FDAD-4F96-81A8-1623F6B2A95D}"/>
              </a:ext>
            </a:extLst>
          </p:cNvPr>
          <p:cNvSpPr/>
          <p:nvPr/>
        </p:nvSpPr>
        <p:spPr>
          <a:xfrm>
            <a:off x="8839200" y="1248697"/>
            <a:ext cx="186812" cy="285134"/>
          </a:xfrm>
          <a:prstGeom prst="flowChartCol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Callout: Quad Arrow 36">
            <a:extLst>
              <a:ext uri="{FF2B5EF4-FFF2-40B4-BE49-F238E27FC236}">
                <a16:creationId xmlns:a16="http://schemas.microsoft.com/office/drawing/2014/main" xmlns="" id="{135A0FF7-7D6A-4E67-9B33-971ADC1B84CA}"/>
              </a:ext>
            </a:extLst>
          </p:cNvPr>
          <p:cNvSpPr/>
          <p:nvPr/>
        </p:nvSpPr>
        <p:spPr>
          <a:xfrm rot="870698">
            <a:off x="5860025" y="1169095"/>
            <a:ext cx="353963" cy="373625"/>
          </a:xfrm>
          <a:prstGeom prst="quadArrowCallo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Chevron 37">
            <a:extLst>
              <a:ext uri="{FF2B5EF4-FFF2-40B4-BE49-F238E27FC236}">
                <a16:creationId xmlns:a16="http://schemas.microsoft.com/office/drawing/2014/main" xmlns="" id="{2D462735-9E08-4D23-98DF-CCA280F3D910}"/>
              </a:ext>
            </a:extLst>
          </p:cNvPr>
          <p:cNvSpPr/>
          <p:nvPr/>
        </p:nvSpPr>
        <p:spPr>
          <a:xfrm>
            <a:off x="7433187" y="934065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Explosion: 14 Points 38">
            <a:extLst>
              <a:ext uri="{FF2B5EF4-FFF2-40B4-BE49-F238E27FC236}">
                <a16:creationId xmlns:a16="http://schemas.microsoft.com/office/drawing/2014/main" xmlns="" id="{1EB00322-5F6C-47B5-8581-11B44051E994}"/>
              </a:ext>
            </a:extLst>
          </p:cNvPr>
          <p:cNvSpPr/>
          <p:nvPr/>
        </p:nvSpPr>
        <p:spPr>
          <a:xfrm>
            <a:off x="4306528" y="1465006"/>
            <a:ext cx="235974" cy="285135"/>
          </a:xfrm>
          <a:prstGeom prst="irregularSeal2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xmlns="" id="{3683BC5C-013A-4F56-8D50-4F08280D6EA3}"/>
              </a:ext>
            </a:extLst>
          </p:cNvPr>
          <p:cNvSpPr/>
          <p:nvPr/>
        </p:nvSpPr>
        <p:spPr>
          <a:xfrm>
            <a:off x="4295777" y="958645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artial Circle 40">
            <a:extLst>
              <a:ext uri="{FF2B5EF4-FFF2-40B4-BE49-F238E27FC236}">
                <a16:creationId xmlns:a16="http://schemas.microsoft.com/office/drawing/2014/main" xmlns="" id="{A719B543-8F1E-4191-985E-D3AAB3F76B0E}"/>
              </a:ext>
            </a:extLst>
          </p:cNvPr>
          <p:cNvSpPr/>
          <p:nvPr/>
        </p:nvSpPr>
        <p:spPr>
          <a:xfrm>
            <a:off x="7998539" y="1438541"/>
            <a:ext cx="314635" cy="285134"/>
          </a:xfrm>
          <a:prstGeom prst="pi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Flowchart: Collate 41">
            <a:extLst>
              <a:ext uri="{FF2B5EF4-FFF2-40B4-BE49-F238E27FC236}">
                <a16:creationId xmlns:a16="http://schemas.microsoft.com/office/drawing/2014/main" xmlns="" id="{B4E5F121-C1D2-407D-8A94-A0B4CF0FCC09}"/>
              </a:ext>
            </a:extLst>
          </p:cNvPr>
          <p:cNvSpPr/>
          <p:nvPr/>
        </p:nvSpPr>
        <p:spPr>
          <a:xfrm>
            <a:off x="3107455" y="854949"/>
            <a:ext cx="186812" cy="285134"/>
          </a:xfrm>
          <a:prstGeom prst="flowChartCol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lowchart: Extract 42">
            <a:extLst>
              <a:ext uri="{FF2B5EF4-FFF2-40B4-BE49-F238E27FC236}">
                <a16:creationId xmlns:a16="http://schemas.microsoft.com/office/drawing/2014/main" xmlns="" id="{21ABAAE0-9EAC-4188-A917-8C2FF41BB328}"/>
              </a:ext>
            </a:extLst>
          </p:cNvPr>
          <p:cNvSpPr/>
          <p:nvPr/>
        </p:nvSpPr>
        <p:spPr>
          <a:xfrm rot="10800000">
            <a:off x="6934199" y="1076632"/>
            <a:ext cx="265471" cy="285135"/>
          </a:xfrm>
          <a:prstGeom prst="flowChartExtra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Chevron 43">
            <a:extLst>
              <a:ext uri="{FF2B5EF4-FFF2-40B4-BE49-F238E27FC236}">
                <a16:creationId xmlns:a16="http://schemas.microsoft.com/office/drawing/2014/main" xmlns="" id="{A1579135-79E0-4DDD-A51E-155E7670AC74}"/>
              </a:ext>
            </a:extLst>
          </p:cNvPr>
          <p:cNvSpPr/>
          <p:nvPr/>
        </p:nvSpPr>
        <p:spPr>
          <a:xfrm>
            <a:off x="5043948" y="1607573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Star: 5 Points 44">
            <a:extLst>
              <a:ext uri="{FF2B5EF4-FFF2-40B4-BE49-F238E27FC236}">
                <a16:creationId xmlns:a16="http://schemas.microsoft.com/office/drawing/2014/main" xmlns="" id="{05A91332-E833-4F22-8848-8F669AFA0F12}"/>
              </a:ext>
            </a:extLst>
          </p:cNvPr>
          <p:cNvSpPr/>
          <p:nvPr/>
        </p:nvSpPr>
        <p:spPr>
          <a:xfrm>
            <a:off x="5978015" y="1581107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Star: 5 Points 45">
            <a:extLst>
              <a:ext uri="{FF2B5EF4-FFF2-40B4-BE49-F238E27FC236}">
                <a16:creationId xmlns:a16="http://schemas.microsoft.com/office/drawing/2014/main" xmlns="" id="{99E17B1F-455B-45B9-82C7-B8F5F305D073}"/>
              </a:ext>
            </a:extLst>
          </p:cNvPr>
          <p:cNvSpPr/>
          <p:nvPr/>
        </p:nvSpPr>
        <p:spPr>
          <a:xfrm>
            <a:off x="2698955" y="997516"/>
            <a:ext cx="334297" cy="285135"/>
          </a:xfrm>
          <a:prstGeom prst="star5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loud 46">
            <a:extLst>
              <a:ext uri="{FF2B5EF4-FFF2-40B4-BE49-F238E27FC236}">
                <a16:creationId xmlns:a16="http://schemas.microsoft.com/office/drawing/2014/main" xmlns="" id="{247829AD-9B6E-491C-8C3B-6583202681DA}"/>
              </a:ext>
            </a:extLst>
          </p:cNvPr>
          <p:cNvSpPr/>
          <p:nvPr/>
        </p:nvSpPr>
        <p:spPr>
          <a:xfrm>
            <a:off x="8536855" y="925142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loud 47">
            <a:extLst>
              <a:ext uri="{FF2B5EF4-FFF2-40B4-BE49-F238E27FC236}">
                <a16:creationId xmlns:a16="http://schemas.microsoft.com/office/drawing/2014/main" xmlns="" id="{B5A7961B-1D22-4E49-B730-0BCAE68A3A3F}"/>
              </a:ext>
            </a:extLst>
          </p:cNvPr>
          <p:cNvSpPr/>
          <p:nvPr/>
        </p:nvSpPr>
        <p:spPr>
          <a:xfrm>
            <a:off x="9274508" y="1056968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3746090" y="569815"/>
            <a:ext cx="334297" cy="285134"/>
          </a:xfrm>
          <a:prstGeom prst="clou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lowchart: Decision 49">
            <a:extLst>
              <a:ext uri="{FF2B5EF4-FFF2-40B4-BE49-F238E27FC236}">
                <a16:creationId xmlns:a16="http://schemas.microsoft.com/office/drawing/2014/main" xmlns="" id="{203E1FBE-3D7F-4D79-91D7-E5A71AF738D5}"/>
              </a:ext>
            </a:extLst>
          </p:cNvPr>
          <p:cNvSpPr/>
          <p:nvPr/>
        </p:nvSpPr>
        <p:spPr>
          <a:xfrm>
            <a:off x="7998539" y="703007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lowchart: Decision 50">
            <a:extLst>
              <a:ext uri="{FF2B5EF4-FFF2-40B4-BE49-F238E27FC236}">
                <a16:creationId xmlns:a16="http://schemas.microsoft.com/office/drawing/2014/main" xmlns="" id="{5ACF427E-4E3A-4577-B755-4A455F06E1E3}"/>
              </a:ext>
            </a:extLst>
          </p:cNvPr>
          <p:cNvSpPr/>
          <p:nvPr/>
        </p:nvSpPr>
        <p:spPr>
          <a:xfrm>
            <a:off x="3898490" y="1086465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lowchart: Decision 51">
            <a:extLst>
              <a:ext uri="{FF2B5EF4-FFF2-40B4-BE49-F238E27FC236}">
                <a16:creationId xmlns:a16="http://schemas.microsoft.com/office/drawing/2014/main" xmlns="" id="{7AD6D557-AA2A-4C80-B68B-E075E335C817}"/>
              </a:ext>
            </a:extLst>
          </p:cNvPr>
          <p:cNvSpPr/>
          <p:nvPr/>
        </p:nvSpPr>
        <p:spPr>
          <a:xfrm>
            <a:off x="7549337" y="1514166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lowchart: Decision 52">
            <a:extLst>
              <a:ext uri="{FF2B5EF4-FFF2-40B4-BE49-F238E27FC236}">
                <a16:creationId xmlns:a16="http://schemas.microsoft.com/office/drawing/2014/main" xmlns="" id="{3070F481-1005-43DE-AB42-F0DECC584607}"/>
              </a:ext>
            </a:extLst>
          </p:cNvPr>
          <p:cNvSpPr/>
          <p:nvPr/>
        </p:nvSpPr>
        <p:spPr>
          <a:xfrm>
            <a:off x="4021394" y="1514166"/>
            <a:ext cx="235974" cy="285134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Arrow: Down 94">
            <a:extLst>
              <a:ext uri="{FF2B5EF4-FFF2-40B4-BE49-F238E27FC236}">
                <a16:creationId xmlns:a16="http://schemas.microsoft.com/office/drawing/2014/main" xmlns="" id="{6689AD13-16B2-4F69-B870-BA6A5637767D}"/>
              </a:ext>
            </a:extLst>
          </p:cNvPr>
          <p:cNvSpPr/>
          <p:nvPr/>
        </p:nvSpPr>
        <p:spPr>
          <a:xfrm rot="2700000">
            <a:off x="2819919" y="1828800"/>
            <a:ext cx="516194" cy="6463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Arrow: Down 95">
            <a:extLst>
              <a:ext uri="{FF2B5EF4-FFF2-40B4-BE49-F238E27FC236}">
                <a16:creationId xmlns:a16="http://schemas.microsoft.com/office/drawing/2014/main" xmlns="" id="{FCE999DB-ACF8-4399-92AC-2907C0BA4713}"/>
              </a:ext>
            </a:extLst>
          </p:cNvPr>
          <p:cNvSpPr/>
          <p:nvPr/>
        </p:nvSpPr>
        <p:spPr>
          <a:xfrm>
            <a:off x="2440858" y="3699586"/>
            <a:ext cx="516194" cy="37143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1597742" y="4023360"/>
            <a:ext cx="22024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Local communities</a:t>
            </a: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xmlns="" id="{7CEB7488-E3BC-45DA-A42E-8B6BC17091E3}"/>
              </a:ext>
            </a:extLst>
          </p:cNvPr>
          <p:cNvGrpSpPr/>
          <p:nvPr/>
        </p:nvGrpSpPr>
        <p:grpSpPr>
          <a:xfrm>
            <a:off x="725651" y="2525003"/>
            <a:ext cx="10740698" cy="1080000"/>
            <a:chOff x="725651" y="2525003"/>
            <a:chExt cx="10740698" cy="1080000"/>
          </a:xfrm>
        </p:grpSpPr>
        <p:sp>
          <p:nvSpPr>
            <p:cNvPr id="16" name="圓角矩形 144">
              <a:extLst>
                <a:ext uri="{FF2B5EF4-FFF2-40B4-BE49-F238E27FC236}">
                  <a16:creationId xmlns:a16="http://schemas.microsoft.com/office/drawing/2014/main" xmlns="" id="{948B7297-25BA-4CF3-AD97-CA5BC817D384}"/>
                </a:ext>
              </a:extLst>
            </p:cNvPr>
            <p:cNvSpPr/>
            <p:nvPr/>
          </p:nvSpPr>
          <p:spPr>
            <a:xfrm>
              <a:off x="725651" y="2525003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 smtClean="0">
                  <a:solidFill>
                    <a:srgbClr val="FFC000"/>
                  </a:solidFill>
                </a:rPr>
                <a:t>Homogeneous</a:t>
              </a:r>
              <a:endParaRPr lang="en-US" altLang="zh-TW" sz="2400" b="1" dirty="0">
                <a:solidFill>
                  <a:srgbClr val="FFC000"/>
                </a:solidFill>
              </a:endParaRPr>
            </a:p>
            <a:p>
              <a:pPr algn="ctr"/>
              <a:r>
                <a:rPr lang="en-US" altLang="zh-TW" sz="2400" b="1" dirty="0">
                  <a:solidFill>
                    <a:srgbClr val="FFC000"/>
                  </a:solidFill>
                </a:rPr>
                <a:t>assembly 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99" name="圓角矩形 18">
              <a:extLst>
                <a:ext uri="{FF2B5EF4-FFF2-40B4-BE49-F238E27FC236}">
                  <a16:creationId xmlns:a16="http://schemas.microsoft.com/office/drawing/2014/main" xmlns="" id="{A9BD6AB6-95F3-440D-AD72-3A571EDF5401}"/>
                </a:ext>
              </a:extLst>
            </p:cNvPr>
            <p:cNvSpPr/>
            <p:nvPr/>
          </p:nvSpPr>
          <p:spPr>
            <a:xfrm>
              <a:off x="7351549" y="2525003"/>
              <a:ext cx="4114800" cy="1080000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b="1" dirty="0" smtClean="0">
                  <a:solidFill>
                    <a:srgbClr val="FFC000"/>
                  </a:solidFill>
                </a:rPr>
                <a:t>Divergent</a:t>
              </a:r>
            </a:p>
            <a:p>
              <a:pPr algn="ctr"/>
              <a:r>
                <a:rPr lang="en-US" altLang="zh-TW" sz="2400" b="1" dirty="0" smtClean="0">
                  <a:solidFill>
                    <a:srgbClr val="FFC000"/>
                  </a:solidFill>
                </a:rPr>
                <a:t>assembly </a:t>
              </a:r>
              <a:r>
                <a:rPr lang="en-US" altLang="zh-TW" sz="2400" b="1" dirty="0">
                  <a:solidFill>
                    <a:srgbClr val="FFC000"/>
                  </a:solidFill>
                </a:rPr>
                <a:t>processes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00" name="Arrow: Down 199">
            <a:extLst>
              <a:ext uri="{FF2B5EF4-FFF2-40B4-BE49-F238E27FC236}">
                <a16:creationId xmlns:a16="http://schemas.microsoft.com/office/drawing/2014/main" xmlns="" id="{AB7F62D7-0546-4F85-93BA-C0B35DB2965A}"/>
              </a:ext>
            </a:extLst>
          </p:cNvPr>
          <p:cNvSpPr/>
          <p:nvPr/>
        </p:nvSpPr>
        <p:spPr>
          <a:xfrm rot="18900000">
            <a:off x="9056932" y="1827250"/>
            <a:ext cx="516194" cy="6463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xmlns="" id="{01972BD3-E51F-46E6-8D8B-13B841EDF3FA}"/>
              </a:ext>
            </a:extLst>
          </p:cNvPr>
          <p:cNvSpPr/>
          <p:nvPr/>
        </p:nvSpPr>
        <p:spPr>
          <a:xfrm>
            <a:off x="1385200" y="5965143"/>
            <a:ext cx="2764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Low </a:t>
            </a:r>
            <a:r>
              <a:rPr lang="el-GR" sz="3200" dirty="0" smtClean="0">
                <a:solidFill>
                  <a:srgbClr val="FFC000"/>
                </a:solidFill>
              </a:rPr>
              <a:t>β</a:t>
            </a:r>
            <a:r>
              <a:rPr lang="en-US" sz="3200" dirty="0" smtClean="0">
                <a:solidFill>
                  <a:srgbClr val="FFC000"/>
                </a:solidFill>
              </a:rPr>
              <a:t> </a:t>
            </a:r>
            <a:r>
              <a:rPr lang="en-US" sz="3200" dirty="0">
                <a:solidFill>
                  <a:srgbClr val="FFC000"/>
                </a:solidFill>
              </a:rPr>
              <a:t>diversity</a:t>
            </a:r>
          </a:p>
        </p:txBody>
      </p:sp>
      <p:sp>
        <p:nvSpPr>
          <p:cNvPr id="235" name="Arrow: Down 234">
            <a:extLst>
              <a:ext uri="{FF2B5EF4-FFF2-40B4-BE49-F238E27FC236}">
                <a16:creationId xmlns:a16="http://schemas.microsoft.com/office/drawing/2014/main" xmlns="" id="{A2A8C99D-C97F-424D-B9CD-CB053C9E9585}"/>
              </a:ext>
            </a:extLst>
          </p:cNvPr>
          <p:cNvSpPr/>
          <p:nvPr/>
        </p:nvSpPr>
        <p:spPr>
          <a:xfrm>
            <a:off x="9156891" y="3703320"/>
            <a:ext cx="516194" cy="371430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xmlns="" id="{211CF57F-642C-42E2-BBE0-0435E32988BB}"/>
              </a:ext>
            </a:extLst>
          </p:cNvPr>
          <p:cNvSpPr/>
          <p:nvPr/>
        </p:nvSpPr>
        <p:spPr>
          <a:xfrm>
            <a:off x="8317568" y="4023360"/>
            <a:ext cx="22024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Local </a:t>
            </a:r>
            <a:r>
              <a:rPr lang="en-US" dirty="0" smtClean="0"/>
              <a:t>communities</a:t>
            </a:r>
            <a:endParaRPr lang="en-US" dirty="0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xmlns="" id="{13C53367-6B29-418F-83C5-687C4DB08520}"/>
              </a:ext>
            </a:extLst>
          </p:cNvPr>
          <p:cNvSpPr/>
          <p:nvPr/>
        </p:nvSpPr>
        <p:spPr>
          <a:xfrm>
            <a:off x="8036774" y="5960916"/>
            <a:ext cx="2764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High </a:t>
            </a:r>
            <a:r>
              <a:rPr lang="el-GR" sz="3200" dirty="0" smtClean="0">
                <a:solidFill>
                  <a:srgbClr val="FFC000"/>
                </a:solidFill>
              </a:rPr>
              <a:t>β</a:t>
            </a:r>
            <a:r>
              <a:rPr lang="en-US" sz="3200" dirty="0" smtClean="0">
                <a:solidFill>
                  <a:srgbClr val="FFC000"/>
                </a:solidFill>
              </a:rPr>
              <a:t> </a:t>
            </a:r>
            <a:r>
              <a:rPr lang="en-US" sz="3200" dirty="0">
                <a:solidFill>
                  <a:srgbClr val="FFC000"/>
                </a:solidFill>
              </a:rPr>
              <a:t>diversity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4197F9F-E8F2-4A1D-944A-C3FB14660C5C}"/>
              </a:ext>
            </a:extLst>
          </p:cNvPr>
          <p:cNvGrpSpPr/>
          <p:nvPr/>
        </p:nvGrpSpPr>
        <p:grpSpPr>
          <a:xfrm>
            <a:off x="7066800" y="4388400"/>
            <a:ext cx="1463040" cy="1463040"/>
            <a:chOff x="394945" y="5157829"/>
            <a:chExt cx="1463040" cy="1463040"/>
          </a:xfrm>
        </p:grpSpPr>
        <p:sp>
          <p:nvSpPr>
            <p:cNvPr id="58" name="Flowchart: Decision 57">
              <a:extLst>
                <a:ext uri="{FF2B5EF4-FFF2-40B4-BE49-F238E27FC236}">
                  <a16:creationId xmlns:a16="http://schemas.microsoft.com/office/drawing/2014/main" xmlns="" id="{560B08E9-0898-4DCA-85C1-59F15AD83F73}"/>
                </a:ext>
              </a:extLst>
            </p:cNvPr>
            <p:cNvSpPr/>
            <p:nvPr/>
          </p:nvSpPr>
          <p:spPr>
            <a:xfrm>
              <a:off x="1351957" y="5587535"/>
              <a:ext cx="235974" cy="285134"/>
            </a:xfrm>
            <a:prstGeom prst="flowChartDecisi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Partial Circle 58">
              <a:extLst>
                <a:ext uri="{FF2B5EF4-FFF2-40B4-BE49-F238E27FC236}">
                  <a16:creationId xmlns:a16="http://schemas.microsoft.com/office/drawing/2014/main" xmlns="" id="{5DA8D035-057F-4BC6-8315-F4F351D8874A}"/>
                </a:ext>
              </a:extLst>
            </p:cNvPr>
            <p:cNvSpPr/>
            <p:nvPr/>
          </p:nvSpPr>
          <p:spPr>
            <a:xfrm>
              <a:off x="1175180" y="6059939"/>
              <a:ext cx="314635" cy="285134"/>
            </a:xfrm>
            <a:prstGeom prst="pi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0" name="Explosion: 14 Points 59">
              <a:extLst>
                <a:ext uri="{FF2B5EF4-FFF2-40B4-BE49-F238E27FC236}">
                  <a16:creationId xmlns:a16="http://schemas.microsoft.com/office/drawing/2014/main" xmlns="" id="{4D576D52-1F87-4D44-B0D4-1835285920E9}"/>
                </a:ext>
              </a:extLst>
            </p:cNvPr>
            <p:cNvSpPr/>
            <p:nvPr/>
          </p:nvSpPr>
          <p:spPr>
            <a:xfrm>
              <a:off x="853068" y="6202505"/>
              <a:ext cx="235974" cy="285135"/>
            </a:xfrm>
            <a:prstGeom prst="irregularSeal2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lowchart: Collate 60">
              <a:extLst>
                <a:ext uri="{FF2B5EF4-FFF2-40B4-BE49-F238E27FC236}">
                  <a16:creationId xmlns:a16="http://schemas.microsoft.com/office/drawing/2014/main" xmlns="" id="{5A558927-6D9F-4CB9-A20C-6E9D85D7FA5B}"/>
                </a:ext>
              </a:extLst>
            </p:cNvPr>
            <p:cNvSpPr/>
            <p:nvPr/>
          </p:nvSpPr>
          <p:spPr>
            <a:xfrm>
              <a:off x="1018327" y="5666191"/>
              <a:ext cx="186812" cy="285134"/>
            </a:xfrm>
            <a:prstGeom prst="flowChartCol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2" name="Star: 5 Points 61">
              <a:extLst>
                <a:ext uri="{FF2B5EF4-FFF2-40B4-BE49-F238E27FC236}">
                  <a16:creationId xmlns:a16="http://schemas.microsoft.com/office/drawing/2014/main" xmlns="" id="{B79EFE93-BAE2-4E8B-8631-8F1E3320457C}"/>
                </a:ext>
              </a:extLst>
            </p:cNvPr>
            <p:cNvSpPr/>
            <p:nvPr/>
          </p:nvSpPr>
          <p:spPr>
            <a:xfrm>
              <a:off x="609827" y="5808758"/>
              <a:ext cx="334297" cy="285135"/>
            </a:xfrm>
            <a:prstGeom prst="star5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Cloud 62">
              <a:extLst>
                <a:ext uri="{FF2B5EF4-FFF2-40B4-BE49-F238E27FC236}">
                  <a16:creationId xmlns:a16="http://schemas.microsoft.com/office/drawing/2014/main" xmlns="" id="{EA0B172B-6BB6-4AFF-B2C5-56C9645BEBD1}"/>
                </a:ext>
              </a:extLst>
            </p:cNvPr>
            <p:cNvSpPr/>
            <p:nvPr/>
          </p:nvSpPr>
          <p:spPr>
            <a:xfrm>
              <a:off x="776975" y="5336320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xmlns="" id="{8A6D6701-AFF7-4F5A-B7FF-A42D64A13C3B}"/>
                </a:ext>
              </a:extLst>
            </p:cNvPr>
            <p:cNvSpPr/>
            <p:nvPr/>
          </p:nvSpPr>
          <p:spPr>
            <a:xfrm>
              <a:off x="394945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0183D39C-EF59-4C0E-8B72-7A2E30817F8A}"/>
              </a:ext>
            </a:extLst>
          </p:cNvPr>
          <p:cNvGrpSpPr/>
          <p:nvPr/>
        </p:nvGrpSpPr>
        <p:grpSpPr>
          <a:xfrm>
            <a:off x="8708400" y="4388400"/>
            <a:ext cx="1463040" cy="1463040"/>
            <a:chOff x="2045963" y="5157829"/>
            <a:chExt cx="1463040" cy="1463040"/>
          </a:xfrm>
        </p:grpSpPr>
        <p:sp>
          <p:nvSpPr>
            <p:cNvPr id="65" name="Star: 4 Points 64">
              <a:extLst>
                <a:ext uri="{FF2B5EF4-FFF2-40B4-BE49-F238E27FC236}">
                  <a16:creationId xmlns:a16="http://schemas.microsoft.com/office/drawing/2014/main" xmlns="" id="{63B67CBE-FB69-4D24-BFC0-C64C757D3EE6}"/>
                </a:ext>
              </a:extLst>
            </p:cNvPr>
            <p:cNvSpPr/>
            <p:nvPr/>
          </p:nvSpPr>
          <p:spPr>
            <a:xfrm>
              <a:off x="2500180" y="6192674"/>
              <a:ext cx="334296" cy="285134"/>
            </a:xfrm>
            <a:prstGeom prst="star4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>
              <a:extLst>
                <a:ext uri="{FF2B5EF4-FFF2-40B4-BE49-F238E27FC236}">
                  <a16:creationId xmlns:a16="http://schemas.microsoft.com/office/drawing/2014/main" xmlns="" id="{03B3C855-282A-4005-A0EC-5C2A18FC44A7}"/>
                </a:ext>
              </a:extLst>
            </p:cNvPr>
            <p:cNvSpPr/>
            <p:nvPr/>
          </p:nvSpPr>
          <p:spPr>
            <a:xfrm>
              <a:off x="2834476" y="5927203"/>
              <a:ext cx="334296" cy="285134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xmlns="" id="{D3EC3DD7-EA52-4244-A0D5-62281D20F754}"/>
                </a:ext>
              </a:extLst>
            </p:cNvPr>
            <p:cNvSpPr/>
            <p:nvPr/>
          </p:nvSpPr>
          <p:spPr>
            <a:xfrm>
              <a:off x="2184628" y="5774803"/>
              <a:ext cx="334296" cy="285134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Arrow: Chevron 67">
              <a:extLst>
                <a:ext uri="{FF2B5EF4-FFF2-40B4-BE49-F238E27FC236}">
                  <a16:creationId xmlns:a16="http://schemas.microsoft.com/office/drawing/2014/main" xmlns="" id="{704D19BB-1776-4B6C-9EF4-CD587A175166}"/>
                </a:ext>
              </a:extLst>
            </p:cNvPr>
            <p:cNvSpPr/>
            <p:nvPr/>
          </p:nvSpPr>
          <p:spPr>
            <a:xfrm>
              <a:off x="2600271" y="5509333"/>
              <a:ext cx="334296" cy="265470"/>
            </a:xfrm>
            <a:prstGeom prst="chevron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Flowchart: Decision 68">
              <a:extLst>
                <a:ext uri="{FF2B5EF4-FFF2-40B4-BE49-F238E27FC236}">
                  <a16:creationId xmlns:a16="http://schemas.microsoft.com/office/drawing/2014/main" xmlns="" id="{60534B58-95E9-4F95-B451-B7943075D508}"/>
                </a:ext>
              </a:extLst>
            </p:cNvPr>
            <p:cNvSpPr/>
            <p:nvPr/>
          </p:nvSpPr>
          <p:spPr>
            <a:xfrm>
              <a:off x="2915071" y="5307317"/>
              <a:ext cx="235974" cy="285134"/>
            </a:xfrm>
            <a:prstGeom prst="flowChartDecisi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xmlns="" id="{59B4947C-F70C-42F3-A425-E69F300A9CBA}"/>
                </a:ext>
              </a:extLst>
            </p:cNvPr>
            <p:cNvSpPr/>
            <p:nvPr/>
          </p:nvSpPr>
          <p:spPr>
            <a:xfrm>
              <a:off x="2045963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C762088-7D59-41C3-AB88-087C711955B8}"/>
              </a:ext>
            </a:extLst>
          </p:cNvPr>
          <p:cNvGrpSpPr/>
          <p:nvPr/>
        </p:nvGrpSpPr>
        <p:grpSpPr>
          <a:xfrm>
            <a:off x="10350000" y="4388400"/>
            <a:ext cx="1463040" cy="1463040"/>
            <a:chOff x="3692995" y="5157829"/>
            <a:chExt cx="1463040" cy="1463040"/>
          </a:xfrm>
        </p:grpSpPr>
        <p:sp>
          <p:nvSpPr>
            <p:cNvPr id="71" name="Flowchart: Extract 70">
              <a:extLst>
                <a:ext uri="{FF2B5EF4-FFF2-40B4-BE49-F238E27FC236}">
                  <a16:creationId xmlns:a16="http://schemas.microsoft.com/office/drawing/2014/main" xmlns="" id="{52361F38-E89C-43B9-8566-191633F5E003}"/>
                </a:ext>
              </a:extLst>
            </p:cNvPr>
            <p:cNvSpPr/>
            <p:nvPr/>
          </p:nvSpPr>
          <p:spPr>
            <a:xfrm>
              <a:off x="4557217" y="6162723"/>
              <a:ext cx="265471" cy="285135"/>
            </a:xfrm>
            <a:prstGeom prst="flowChartExtra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Cylinder 71">
              <a:extLst>
                <a:ext uri="{FF2B5EF4-FFF2-40B4-BE49-F238E27FC236}">
                  <a16:creationId xmlns:a16="http://schemas.microsoft.com/office/drawing/2014/main" xmlns="" id="{1612253B-BBBC-4FFE-95DE-CD8309964E41}"/>
                </a:ext>
              </a:extLst>
            </p:cNvPr>
            <p:cNvSpPr/>
            <p:nvPr/>
          </p:nvSpPr>
          <p:spPr>
            <a:xfrm>
              <a:off x="4291532" y="6054215"/>
              <a:ext cx="226144" cy="285134"/>
            </a:xfrm>
            <a:prstGeom prst="ca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lowchart: Display 72">
              <a:extLst>
                <a:ext uri="{FF2B5EF4-FFF2-40B4-BE49-F238E27FC236}">
                  <a16:creationId xmlns:a16="http://schemas.microsoft.com/office/drawing/2014/main" xmlns="" id="{0327E6A2-BE15-493F-B94D-6C79DCB6C71F}"/>
                </a:ext>
              </a:extLst>
            </p:cNvPr>
            <p:cNvSpPr/>
            <p:nvPr/>
          </p:nvSpPr>
          <p:spPr>
            <a:xfrm>
              <a:off x="3994263" y="5569246"/>
              <a:ext cx="334296" cy="265471"/>
            </a:xfrm>
            <a:prstGeom prst="flowChartDisplay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lowchart: Collate 73">
              <a:extLst>
                <a:ext uri="{FF2B5EF4-FFF2-40B4-BE49-F238E27FC236}">
                  <a16:creationId xmlns:a16="http://schemas.microsoft.com/office/drawing/2014/main" xmlns="" id="{DF45EB4A-B8EC-48C5-B516-76A0F3874938}"/>
                </a:ext>
              </a:extLst>
            </p:cNvPr>
            <p:cNvSpPr/>
            <p:nvPr/>
          </p:nvSpPr>
          <p:spPr>
            <a:xfrm>
              <a:off x="4575593" y="5434328"/>
              <a:ext cx="186812" cy="285134"/>
            </a:xfrm>
            <a:prstGeom prst="flowChartCollat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5" name="Callout: Quad Arrow 74">
              <a:extLst>
                <a:ext uri="{FF2B5EF4-FFF2-40B4-BE49-F238E27FC236}">
                  <a16:creationId xmlns:a16="http://schemas.microsoft.com/office/drawing/2014/main" xmlns="" id="{0390513D-C2C4-4E1D-91F9-57C644AAD5DB}"/>
                </a:ext>
              </a:extLst>
            </p:cNvPr>
            <p:cNvSpPr/>
            <p:nvPr/>
          </p:nvSpPr>
          <p:spPr>
            <a:xfrm rot="870698">
              <a:off x="3760591" y="5974613"/>
              <a:ext cx="353963" cy="373625"/>
            </a:xfrm>
            <a:prstGeom prst="quadArrow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lowchart: Extract 75">
              <a:extLst>
                <a:ext uri="{FF2B5EF4-FFF2-40B4-BE49-F238E27FC236}">
                  <a16:creationId xmlns:a16="http://schemas.microsoft.com/office/drawing/2014/main" xmlns="" id="{A5C4CFF2-AB4F-453F-BC30-4205EA483C24}"/>
                </a:ext>
              </a:extLst>
            </p:cNvPr>
            <p:cNvSpPr/>
            <p:nvPr/>
          </p:nvSpPr>
          <p:spPr>
            <a:xfrm rot="10800000">
              <a:off x="4834765" y="5882150"/>
              <a:ext cx="265471" cy="285135"/>
            </a:xfrm>
            <a:prstGeom prst="flowChartExtra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lowchart: Connector 76">
              <a:extLst>
                <a:ext uri="{FF2B5EF4-FFF2-40B4-BE49-F238E27FC236}">
                  <a16:creationId xmlns:a16="http://schemas.microsoft.com/office/drawing/2014/main" xmlns="" id="{5E559A90-50C5-4A4B-B304-8AD2AB40875A}"/>
                </a:ext>
              </a:extLst>
            </p:cNvPr>
            <p:cNvSpPr/>
            <p:nvPr/>
          </p:nvSpPr>
          <p:spPr>
            <a:xfrm>
              <a:off x="3692995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xmlns="" id="{BCA68F20-19BA-47BA-93AA-B44DD4365871}"/>
              </a:ext>
            </a:extLst>
          </p:cNvPr>
          <p:cNvGrpSpPr/>
          <p:nvPr/>
        </p:nvGrpSpPr>
        <p:grpSpPr>
          <a:xfrm>
            <a:off x="327600" y="4389120"/>
            <a:ext cx="1463040" cy="1463040"/>
            <a:chOff x="7035965" y="5157829"/>
            <a:chExt cx="1463040" cy="1463040"/>
          </a:xfrm>
        </p:grpSpPr>
        <p:sp>
          <p:nvSpPr>
            <p:cNvPr id="82" name="Explosion: 14 Points 81">
              <a:extLst>
                <a:ext uri="{FF2B5EF4-FFF2-40B4-BE49-F238E27FC236}">
                  <a16:creationId xmlns:a16="http://schemas.microsoft.com/office/drawing/2014/main" xmlns="" id="{96C37409-8914-4B31-8B55-B314E1A1EC42}"/>
                </a:ext>
              </a:extLst>
            </p:cNvPr>
            <p:cNvSpPr/>
            <p:nvPr/>
          </p:nvSpPr>
          <p:spPr>
            <a:xfrm>
              <a:off x="7494088" y="6202505"/>
              <a:ext cx="235974" cy="285135"/>
            </a:xfrm>
            <a:prstGeom prst="irregularSeal2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Cloud 82">
              <a:extLst>
                <a:ext uri="{FF2B5EF4-FFF2-40B4-BE49-F238E27FC236}">
                  <a16:creationId xmlns:a16="http://schemas.microsoft.com/office/drawing/2014/main" xmlns="" id="{F401220C-F6D1-4EDA-B417-5EE8555FBE7F}"/>
                </a:ext>
              </a:extLst>
            </p:cNvPr>
            <p:cNvSpPr/>
            <p:nvPr/>
          </p:nvSpPr>
          <p:spPr>
            <a:xfrm>
              <a:off x="7417995" y="5336320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lowchart: Connector 83">
              <a:extLst>
                <a:ext uri="{FF2B5EF4-FFF2-40B4-BE49-F238E27FC236}">
                  <a16:creationId xmlns:a16="http://schemas.microsoft.com/office/drawing/2014/main" xmlns="" id="{8C0FE3D9-5168-4D86-8D87-5A3C2E63AA17}"/>
                </a:ext>
              </a:extLst>
            </p:cNvPr>
            <p:cNvSpPr/>
            <p:nvPr/>
          </p:nvSpPr>
          <p:spPr>
            <a:xfrm>
              <a:off x="7035965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Cloud 84">
              <a:extLst>
                <a:ext uri="{FF2B5EF4-FFF2-40B4-BE49-F238E27FC236}">
                  <a16:creationId xmlns:a16="http://schemas.microsoft.com/office/drawing/2014/main" xmlns="" id="{778F2A7F-5EBF-4A26-B85E-5D85DA6ED3C9}"/>
                </a:ext>
              </a:extLst>
            </p:cNvPr>
            <p:cNvSpPr/>
            <p:nvPr/>
          </p:nvSpPr>
          <p:spPr>
            <a:xfrm>
              <a:off x="7936284" y="5449884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Cloud 85">
              <a:extLst>
                <a:ext uri="{FF2B5EF4-FFF2-40B4-BE49-F238E27FC236}">
                  <a16:creationId xmlns:a16="http://schemas.microsoft.com/office/drawing/2014/main" xmlns="" id="{BA64445B-767D-4CCA-A502-5771C3E5DB74}"/>
                </a:ext>
              </a:extLst>
            </p:cNvPr>
            <p:cNvSpPr/>
            <p:nvPr/>
          </p:nvSpPr>
          <p:spPr>
            <a:xfrm>
              <a:off x="7932922" y="6008676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Cloud 86">
              <a:extLst>
                <a:ext uri="{FF2B5EF4-FFF2-40B4-BE49-F238E27FC236}">
                  <a16:creationId xmlns:a16="http://schemas.microsoft.com/office/drawing/2014/main" xmlns="" id="{CE5AF839-57E4-4893-BCBC-16AE1B9FD915}"/>
                </a:ext>
              </a:extLst>
            </p:cNvPr>
            <p:cNvSpPr/>
            <p:nvPr/>
          </p:nvSpPr>
          <p:spPr>
            <a:xfrm>
              <a:off x="7223620" y="5784142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Cloud 87">
              <a:extLst>
                <a:ext uri="{FF2B5EF4-FFF2-40B4-BE49-F238E27FC236}">
                  <a16:creationId xmlns:a16="http://schemas.microsoft.com/office/drawing/2014/main" xmlns="" id="{22232004-98EA-47D7-8F2C-9D1677115C40}"/>
                </a:ext>
              </a:extLst>
            </p:cNvPr>
            <p:cNvSpPr/>
            <p:nvPr/>
          </p:nvSpPr>
          <p:spPr>
            <a:xfrm>
              <a:off x="7634348" y="5708190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xmlns="" id="{11A91438-7CA5-4099-86AB-8C468E2961DB}"/>
              </a:ext>
            </a:extLst>
          </p:cNvPr>
          <p:cNvGrpSpPr/>
          <p:nvPr/>
        </p:nvGrpSpPr>
        <p:grpSpPr>
          <a:xfrm>
            <a:off x="1969200" y="4389120"/>
            <a:ext cx="1463040" cy="1463040"/>
            <a:chOff x="8715389" y="5157829"/>
            <a:chExt cx="1463040" cy="1463040"/>
          </a:xfrm>
        </p:grpSpPr>
        <p:sp>
          <p:nvSpPr>
            <p:cNvPr id="90" name="Star: 4 Points 89">
              <a:extLst>
                <a:ext uri="{FF2B5EF4-FFF2-40B4-BE49-F238E27FC236}">
                  <a16:creationId xmlns:a16="http://schemas.microsoft.com/office/drawing/2014/main" xmlns="" id="{E50AB708-6896-4F25-A37F-93A9646A4F15}"/>
                </a:ext>
              </a:extLst>
            </p:cNvPr>
            <p:cNvSpPr/>
            <p:nvPr/>
          </p:nvSpPr>
          <p:spPr>
            <a:xfrm>
              <a:off x="9132731" y="6081182"/>
              <a:ext cx="334296" cy="285134"/>
            </a:xfrm>
            <a:prstGeom prst="star4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Flowchart: Connector 90">
              <a:extLst>
                <a:ext uri="{FF2B5EF4-FFF2-40B4-BE49-F238E27FC236}">
                  <a16:creationId xmlns:a16="http://schemas.microsoft.com/office/drawing/2014/main" xmlns="" id="{DD687FB4-E5D9-47AB-BBDF-2A9C78A72915}"/>
                </a:ext>
              </a:extLst>
            </p:cNvPr>
            <p:cNvSpPr/>
            <p:nvPr/>
          </p:nvSpPr>
          <p:spPr>
            <a:xfrm>
              <a:off x="8715389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loud 91">
              <a:extLst>
                <a:ext uri="{FF2B5EF4-FFF2-40B4-BE49-F238E27FC236}">
                  <a16:creationId xmlns:a16="http://schemas.microsoft.com/office/drawing/2014/main" xmlns="" id="{1B4F2BFC-5361-4706-A14D-97CC9F3B5AD0}"/>
                </a:ext>
              </a:extLst>
            </p:cNvPr>
            <p:cNvSpPr/>
            <p:nvPr/>
          </p:nvSpPr>
          <p:spPr>
            <a:xfrm>
              <a:off x="9054635" y="5344449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loud 92">
              <a:extLst>
                <a:ext uri="{FF2B5EF4-FFF2-40B4-BE49-F238E27FC236}">
                  <a16:creationId xmlns:a16="http://schemas.microsoft.com/office/drawing/2014/main" xmlns="" id="{11030519-DC46-4E9F-AEB0-5F7B56AC598F}"/>
                </a:ext>
              </a:extLst>
            </p:cNvPr>
            <p:cNvSpPr/>
            <p:nvPr/>
          </p:nvSpPr>
          <p:spPr>
            <a:xfrm>
              <a:off x="9572924" y="5458013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loud 93">
              <a:extLst>
                <a:ext uri="{FF2B5EF4-FFF2-40B4-BE49-F238E27FC236}">
                  <a16:creationId xmlns:a16="http://schemas.microsoft.com/office/drawing/2014/main" xmlns="" id="{F1188EFC-6B56-4859-B662-E44E8E281460}"/>
                </a:ext>
              </a:extLst>
            </p:cNvPr>
            <p:cNvSpPr/>
            <p:nvPr/>
          </p:nvSpPr>
          <p:spPr>
            <a:xfrm>
              <a:off x="9569562" y="6016805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Cloud 96">
              <a:extLst>
                <a:ext uri="{FF2B5EF4-FFF2-40B4-BE49-F238E27FC236}">
                  <a16:creationId xmlns:a16="http://schemas.microsoft.com/office/drawing/2014/main" xmlns="" id="{8CE5EDB4-5905-4140-AA24-8522BF903514}"/>
                </a:ext>
              </a:extLst>
            </p:cNvPr>
            <p:cNvSpPr/>
            <p:nvPr/>
          </p:nvSpPr>
          <p:spPr>
            <a:xfrm>
              <a:off x="8860260" y="5792271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Cloud 97">
              <a:extLst>
                <a:ext uri="{FF2B5EF4-FFF2-40B4-BE49-F238E27FC236}">
                  <a16:creationId xmlns:a16="http://schemas.microsoft.com/office/drawing/2014/main" xmlns="" id="{99A5713D-BA2F-4838-BB15-03FC7D8596BA}"/>
                </a:ext>
              </a:extLst>
            </p:cNvPr>
            <p:cNvSpPr/>
            <p:nvPr/>
          </p:nvSpPr>
          <p:spPr>
            <a:xfrm>
              <a:off x="9270988" y="5716319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xmlns="" id="{8A104B2A-DFB4-4D30-9EA5-AE0C04BE04E0}"/>
              </a:ext>
            </a:extLst>
          </p:cNvPr>
          <p:cNvGrpSpPr/>
          <p:nvPr/>
        </p:nvGrpSpPr>
        <p:grpSpPr>
          <a:xfrm>
            <a:off x="3610800" y="4389120"/>
            <a:ext cx="1463040" cy="1463040"/>
            <a:chOff x="10334015" y="5157829"/>
            <a:chExt cx="1463040" cy="1463040"/>
          </a:xfrm>
        </p:grpSpPr>
        <p:sp>
          <p:nvSpPr>
            <p:cNvPr id="100" name="Callout: Quad Arrow 99">
              <a:extLst>
                <a:ext uri="{FF2B5EF4-FFF2-40B4-BE49-F238E27FC236}">
                  <a16:creationId xmlns:a16="http://schemas.microsoft.com/office/drawing/2014/main" xmlns="" id="{23054869-5E77-4154-8B0C-4F1345A05DEC}"/>
                </a:ext>
              </a:extLst>
            </p:cNvPr>
            <p:cNvSpPr/>
            <p:nvPr/>
          </p:nvSpPr>
          <p:spPr>
            <a:xfrm rot="870698">
              <a:off x="10526680" y="6073979"/>
              <a:ext cx="353963" cy="373625"/>
            </a:xfrm>
            <a:prstGeom prst="quadArrow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Flowchart: Connector 100">
              <a:extLst>
                <a:ext uri="{FF2B5EF4-FFF2-40B4-BE49-F238E27FC236}">
                  <a16:creationId xmlns:a16="http://schemas.microsoft.com/office/drawing/2014/main" xmlns="" id="{86A04D95-5D75-4D0B-9505-50C3DBC3DB02}"/>
                </a:ext>
              </a:extLst>
            </p:cNvPr>
            <p:cNvSpPr/>
            <p:nvPr/>
          </p:nvSpPr>
          <p:spPr>
            <a:xfrm>
              <a:off x="10334015" y="5157829"/>
              <a:ext cx="1463040" cy="1463040"/>
            </a:xfrm>
            <a:prstGeom prst="flowChartConnector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Callout: Quad Arrow 101">
              <a:extLst>
                <a:ext uri="{FF2B5EF4-FFF2-40B4-BE49-F238E27FC236}">
                  <a16:creationId xmlns:a16="http://schemas.microsoft.com/office/drawing/2014/main" xmlns="" id="{FD3904CA-DF02-4F77-9B72-48FBEED1A68F}"/>
                </a:ext>
              </a:extLst>
            </p:cNvPr>
            <p:cNvSpPr/>
            <p:nvPr/>
          </p:nvSpPr>
          <p:spPr>
            <a:xfrm rot="870698">
              <a:off x="10879392" y="6039841"/>
              <a:ext cx="353963" cy="373625"/>
            </a:xfrm>
            <a:prstGeom prst="quadArrow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Cloud 102">
              <a:extLst>
                <a:ext uri="{FF2B5EF4-FFF2-40B4-BE49-F238E27FC236}">
                  <a16:creationId xmlns:a16="http://schemas.microsoft.com/office/drawing/2014/main" xmlns="" id="{04514D3A-3DF2-4A19-A376-6C6EECAD078D}"/>
                </a:ext>
              </a:extLst>
            </p:cNvPr>
            <p:cNvSpPr/>
            <p:nvPr/>
          </p:nvSpPr>
          <p:spPr>
            <a:xfrm>
              <a:off x="10698305" y="5312268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Cloud 103">
              <a:extLst>
                <a:ext uri="{FF2B5EF4-FFF2-40B4-BE49-F238E27FC236}">
                  <a16:creationId xmlns:a16="http://schemas.microsoft.com/office/drawing/2014/main" xmlns="" id="{15EDE2AA-EE0B-4E59-8C01-397DB2E5A426}"/>
                </a:ext>
              </a:extLst>
            </p:cNvPr>
            <p:cNvSpPr/>
            <p:nvPr/>
          </p:nvSpPr>
          <p:spPr>
            <a:xfrm>
              <a:off x="11216594" y="5425832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Cloud 104">
              <a:extLst>
                <a:ext uri="{FF2B5EF4-FFF2-40B4-BE49-F238E27FC236}">
                  <a16:creationId xmlns:a16="http://schemas.microsoft.com/office/drawing/2014/main" xmlns="" id="{1DE8ECFA-CAD5-4948-9E03-09B1BC156F89}"/>
                </a:ext>
              </a:extLst>
            </p:cNvPr>
            <p:cNvSpPr/>
            <p:nvPr/>
          </p:nvSpPr>
          <p:spPr>
            <a:xfrm>
              <a:off x="11213232" y="5984624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Cloud 105">
              <a:extLst>
                <a:ext uri="{FF2B5EF4-FFF2-40B4-BE49-F238E27FC236}">
                  <a16:creationId xmlns:a16="http://schemas.microsoft.com/office/drawing/2014/main" xmlns="" id="{B2B00A6D-A512-455B-88D1-D0421E4010C6}"/>
                </a:ext>
              </a:extLst>
            </p:cNvPr>
            <p:cNvSpPr/>
            <p:nvPr/>
          </p:nvSpPr>
          <p:spPr>
            <a:xfrm>
              <a:off x="10503930" y="5760090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Cloud 106">
              <a:extLst>
                <a:ext uri="{FF2B5EF4-FFF2-40B4-BE49-F238E27FC236}">
                  <a16:creationId xmlns:a16="http://schemas.microsoft.com/office/drawing/2014/main" xmlns="" id="{495756DA-4279-44A4-9C5C-A6860FA96DEA}"/>
                </a:ext>
              </a:extLst>
            </p:cNvPr>
            <p:cNvSpPr/>
            <p:nvPr/>
          </p:nvSpPr>
          <p:spPr>
            <a:xfrm>
              <a:off x="10914658" y="5684138"/>
              <a:ext cx="334297" cy="285134"/>
            </a:xfrm>
            <a:prstGeom prst="clou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589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-1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2827292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300" b="1" dirty="0"/>
              <a:t>Predator (prey) diversity increases the </a:t>
            </a:r>
            <a:br>
              <a:rPr lang="en-US" sz="4300" b="1" dirty="0"/>
            </a:br>
            <a:r>
              <a:rPr lang="en-US" sz="4300" b="1" dirty="0">
                <a:solidFill>
                  <a:srgbClr val="FFC000"/>
                </a:solidFill>
              </a:rPr>
              <a:t>divergent assembly processes </a:t>
            </a:r>
            <a:r>
              <a:rPr lang="en-US" sz="4300" b="1" dirty="0"/>
              <a:t>of prey (predator) community, </a:t>
            </a:r>
            <a:br>
              <a:rPr lang="en-US" sz="4300" b="1" dirty="0"/>
            </a:br>
            <a:r>
              <a:rPr lang="en-US" sz="4300" b="1" dirty="0"/>
              <a:t>which in turn increase prey (predator) diversity, </a:t>
            </a:r>
            <a:br>
              <a:rPr lang="en-US" sz="4300" b="1" dirty="0"/>
            </a:br>
            <a:r>
              <a:rPr lang="en-US" sz="4300" b="1" dirty="0"/>
              <a:t>in both </a:t>
            </a:r>
            <a:r>
              <a:rPr lang="el-GR" sz="4300" b="1" dirty="0">
                <a:solidFill>
                  <a:srgbClr val="FFC000"/>
                </a:solidFill>
              </a:rPr>
              <a:t>α</a:t>
            </a:r>
            <a:r>
              <a:rPr lang="en-US" sz="4300" b="1" dirty="0">
                <a:solidFill>
                  <a:srgbClr val="FFC000"/>
                </a:solidFill>
              </a:rPr>
              <a:t> </a:t>
            </a:r>
            <a:r>
              <a:rPr lang="en-US" sz="4300" b="1" dirty="0"/>
              <a:t>and</a:t>
            </a:r>
            <a:r>
              <a:rPr lang="en-US" sz="4300" b="1" dirty="0">
                <a:solidFill>
                  <a:srgbClr val="FFC000"/>
                </a:solidFill>
              </a:rPr>
              <a:t> </a:t>
            </a:r>
            <a:r>
              <a:rPr lang="el-GR" sz="4300" b="1" dirty="0">
                <a:solidFill>
                  <a:srgbClr val="FFC000"/>
                </a:solidFill>
              </a:rPr>
              <a:t>β</a:t>
            </a:r>
            <a:r>
              <a:rPr lang="en-US" sz="4300" b="1" dirty="0"/>
              <a:t> </a:t>
            </a:r>
            <a:r>
              <a:rPr lang="en-US" sz="4300" b="1" dirty="0" smtClean="0"/>
              <a:t>levels</a:t>
            </a:r>
            <a:r>
              <a:rPr lang="en-US" sz="4400" b="1" dirty="0"/>
              <a:t/>
            </a:r>
            <a:br>
              <a:rPr lang="en-US" sz="4400" b="1" dirty="0"/>
            </a:br>
            <a:r>
              <a:rPr lang="en-US" sz="4800" b="1" dirty="0"/>
              <a:t> </a:t>
            </a:r>
            <a:br>
              <a:rPr lang="en-US" sz="4800" b="1" dirty="0"/>
            </a:br>
            <a:endParaRPr lang="en-US" sz="4800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1056000" y="3007292"/>
            <a:ext cx="10080000" cy="3599472"/>
            <a:chOff x="1056000" y="559054"/>
            <a:chExt cx="10080000" cy="3599472"/>
          </a:xfrm>
        </p:grpSpPr>
        <p:sp>
          <p:nvSpPr>
            <p:cNvPr id="36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900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Predator</a:t>
              </a:r>
            </a:p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diversity</a:t>
              </a:r>
              <a:endPara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7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900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Prey</a:t>
              </a:r>
            </a:p>
            <a:p>
              <a:pPr algn="ctr"/>
              <a:r>
                <a:rPr lang="en-US" altLang="zh-TW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diversity</a:t>
              </a:r>
              <a:endPara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1009054"/>
              <a:ext cx="10079997" cy="3149472"/>
              <a:chOff x="786827" y="8807947"/>
              <a:chExt cx="10079997" cy="3149472"/>
            </a:xfrm>
          </p:grpSpPr>
          <p:sp>
            <p:nvSpPr>
              <p:cNvPr id="39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10877419"/>
                <a:ext cx="4116986" cy="1080000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b="1" dirty="0">
                    <a:solidFill>
                      <a:srgbClr val="FFC000"/>
                    </a:solidFill>
                  </a:rPr>
                  <a:t>Divergent assembly processes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of predator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0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39" idx="0"/>
                <a:endCxn id="36" idx="2"/>
              </p:cNvCxnSpPr>
              <p:nvPr/>
            </p:nvCxnSpPr>
            <p:spPr>
              <a:xfrm flipH="1" flipV="1">
                <a:off x="2046827" y="9257947"/>
                <a:ext cx="798493" cy="161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10877419"/>
                <a:ext cx="4116985" cy="1080000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b="1" dirty="0">
                    <a:solidFill>
                      <a:srgbClr val="FFC000"/>
                    </a:solidFill>
                  </a:rPr>
                  <a:t>Divergent assembly processes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of prey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2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41" idx="0"/>
                <a:endCxn id="37" idx="2"/>
              </p:cNvCxnSpPr>
              <p:nvPr/>
            </p:nvCxnSpPr>
            <p:spPr>
              <a:xfrm flipV="1">
                <a:off x="8808332" y="9257947"/>
                <a:ext cx="798495" cy="161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39" idx="3"/>
                <a:endCxn id="37" idx="1"/>
              </p:cNvCxnSpPr>
              <p:nvPr/>
            </p:nvCxnSpPr>
            <p:spPr>
              <a:xfrm flipV="1">
                <a:off x="4903813" y="8807947"/>
                <a:ext cx="3443014" cy="260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41" idx="1"/>
                <a:endCxn id="36" idx="3"/>
              </p:cNvCxnSpPr>
              <p:nvPr/>
            </p:nvCxnSpPr>
            <p:spPr>
              <a:xfrm flipH="1" flipV="1">
                <a:off x="3306827" y="8807947"/>
                <a:ext cx="3443012" cy="260947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文字方塊 150">
                <a:extLst>
                  <a:ext uri="{FF2B5EF4-FFF2-40B4-BE49-F238E27FC236}">
                    <a16:creationId xmlns:a16="http://schemas.microsoft.com/office/drawing/2014/main" xmlns="" id="{6637ADFD-841A-40C6-9378-77FE186AC068}"/>
                  </a:ext>
                </a:extLst>
              </p:cNvPr>
              <p:cNvSpPr txBox="1"/>
              <p:nvPr/>
            </p:nvSpPr>
            <p:spPr>
              <a:xfrm>
                <a:off x="2261701" y="9846024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b="1" dirty="0"/>
                  <a:t>+</a:t>
                </a:r>
                <a:endParaRPr lang="zh-TW" altLang="en-US" sz="4000" b="1" dirty="0"/>
              </a:p>
            </p:txBody>
          </p:sp>
          <p:sp>
            <p:nvSpPr>
              <p:cNvPr id="46" name="文字方塊 151">
                <a:extLst>
                  <a:ext uri="{FF2B5EF4-FFF2-40B4-BE49-F238E27FC236}">
                    <a16:creationId xmlns:a16="http://schemas.microsoft.com/office/drawing/2014/main" xmlns="" id="{6C1BAF4A-C994-4E31-B341-8CC7EE8FE8C0}"/>
                  </a:ext>
                </a:extLst>
              </p:cNvPr>
              <p:cNvSpPr txBox="1"/>
              <p:nvPr/>
            </p:nvSpPr>
            <p:spPr>
              <a:xfrm>
                <a:off x="9194392" y="9840159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b="1" dirty="0"/>
                  <a:t>+</a:t>
                </a:r>
                <a:endParaRPr lang="zh-TW" altLang="en-US" sz="4000" b="1" dirty="0"/>
              </a:p>
            </p:txBody>
          </p:sp>
          <p:sp>
            <p:nvSpPr>
              <p:cNvPr id="47" name="文字方塊 152">
                <a:extLst>
                  <a:ext uri="{FF2B5EF4-FFF2-40B4-BE49-F238E27FC236}">
                    <a16:creationId xmlns:a16="http://schemas.microsoft.com/office/drawing/2014/main" xmlns="" id="{D368DB34-7676-4217-9C9A-B90A59E17B15}"/>
                  </a:ext>
                </a:extLst>
              </p:cNvPr>
              <p:cNvSpPr txBox="1"/>
              <p:nvPr/>
            </p:nvSpPr>
            <p:spPr>
              <a:xfrm>
                <a:off x="4498734" y="9687475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b="1" dirty="0"/>
                  <a:t>+</a:t>
                </a:r>
                <a:endParaRPr lang="zh-TW" altLang="en-US" sz="4000" b="1" dirty="0"/>
              </a:p>
            </p:txBody>
          </p:sp>
          <p:sp>
            <p:nvSpPr>
              <p:cNvPr id="48" name="文字方塊 153">
                <a:extLst>
                  <a:ext uri="{FF2B5EF4-FFF2-40B4-BE49-F238E27FC236}">
                    <a16:creationId xmlns:a16="http://schemas.microsoft.com/office/drawing/2014/main" xmlns="" id="{B445528F-F8B4-4798-B6B0-9638751FCF7F}"/>
                  </a:ext>
                </a:extLst>
              </p:cNvPr>
              <p:cNvSpPr txBox="1"/>
              <p:nvPr/>
            </p:nvSpPr>
            <p:spPr>
              <a:xfrm>
                <a:off x="6951905" y="9687475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b="1" dirty="0"/>
                  <a:t>+</a:t>
                </a:r>
                <a:endParaRPr lang="zh-TW" altLang="en-US" sz="40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4893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xmlns="" id="{1924ADB0-2CEF-4AD4-ACE0-4F2C48F7A8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868" y="923070"/>
            <a:ext cx="6439132" cy="593492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5752848" cy="6147881"/>
          </a:xfrm>
        </p:spPr>
        <p:txBody>
          <a:bodyPr anchor="t">
            <a:normAutofit/>
          </a:bodyPr>
          <a:lstStyle/>
          <a:p>
            <a:pPr algn="l">
              <a:tabLst>
                <a:tab pos="273050" algn="l"/>
              </a:tabLst>
            </a:pP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200" b="1" dirty="0"/>
              <a:t>- 14 cruises</a:t>
            </a:r>
            <a:br>
              <a:rPr lang="en-US" sz="3200" b="1" dirty="0"/>
            </a:br>
            <a:r>
              <a:rPr lang="en-US" sz="3200" b="1" dirty="0"/>
              <a:t/>
            </a:r>
            <a:br>
              <a:rPr lang="en-US" sz="3200" b="1" dirty="0"/>
            </a:br>
            <a:r>
              <a:rPr lang="en-US" sz="3200" b="1" dirty="0"/>
              <a:t>- Predator: </a:t>
            </a:r>
            <a:br>
              <a:rPr lang="en-US" sz="3200" b="1" dirty="0"/>
            </a:br>
            <a:r>
              <a:rPr lang="en-US" sz="3200" b="1" dirty="0"/>
              <a:t>	Heterotrophic </a:t>
            </a:r>
            <a:r>
              <a:rPr lang="en-US" sz="3200" b="1" dirty="0" err="1"/>
              <a:t>nano</a:t>
            </a:r>
            <a:r>
              <a:rPr lang="en-US" sz="3200" b="1" dirty="0"/>
              <a:t>-flagellates</a:t>
            </a:r>
            <a:br>
              <a:rPr lang="en-US" sz="3200" b="1" dirty="0"/>
            </a:br>
            <a:r>
              <a:rPr lang="en-US" sz="3200" b="1" dirty="0"/>
              <a:t>	(</a:t>
            </a:r>
            <a:r>
              <a:rPr lang="en-US" sz="3200" b="1" dirty="0" smtClean="0"/>
              <a:t>HNF; </a:t>
            </a:r>
            <a:r>
              <a:rPr lang="en-US" altLang="zh-TW" sz="3200" b="1" dirty="0" smtClean="0"/>
              <a:t>18S </a:t>
            </a:r>
            <a:r>
              <a:rPr lang="en-US" altLang="zh-TW" sz="3200" b="1" dirty="0"/>
              <a:t>rDNA</a:t>
            </a:r>
            <a:r>
              <a:rPr lang="en-US" altLang="zh-TW" sz="3200" b="1" dirty="0" smtClean="0"/>
              <a:t>)</a:t>
            </a:r>
            <a:r>
              <a:rPr lang="en-US" sz="3200" b="1" dirty="0"/>
              <a:t/>
            </a:r>
            <a:br>
              <a:rPr lang="en-US" sz="3200" b="1" dirty="0"/>
            </a:br>
            <a:r>
              <a:rPr lang="en-US" sz="3200" b="1" dirty="0"/>
              <a:t/>
            </a:r>
            <a:br>
              <a:rPr lang="en-US" sz="3200" b="1" dirty="0"/>
            </a:br>
            <a:r>
              <a:rPr lang="en-US" altLang="zh-TW" sz="3200" b="1" dirty="0"/>
              <a:t>- Prey: </a:t>
            </a:r>
            <a:r>
              <a:rPr lang="en-US" altLang="zh-TW" sz="3200" b="1" dirty="0" smtClean="0"/>
              <a:t>Bacteria (16S rDNA)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39901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1819072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3600" b="1" dirty="0"/>
              <a:t>Deterministic assembly processes:</a:t>
            </a:r>
            <a:br>
              <a:rPr lang="en-US" sz="3600" b="1" dirty="0"/>
            </a:br>
            <a:r>
              <a:rPr lang="en-US" sz="3600" b="1" dirty="0"/>
              <a:t>	</a:t>
            </a:r>
            <a:r>
              <a:rPr lang="en-US" sz="4700" b="1" dirty="0">
                <a:solidFill>
                  <a:srgbClr val="FFC000"/>
                </a:solidFill>
              </a:rPr>
              <a:t>M</a:t>
            </a:r>
            <a:r>
              <a:rPr lang="en-US" sz="4700" b="1" dirty="0"/>
              <a:t>ean </a:t>
            </a:r>
            <a:r>
              <a:rPr lang="en-US" sz="4700" b="1" dirty="0">
                <a:solidFill>
                  <a:srgbClr val="FFC000"/>
                </a:solidFill>
              </a:rPr>
              <a:t>P</a:t>
            </a:r>
            <a:r>
              <a:rPr lang="en-US" sz="4700" b="1" dirty="0"/>
              <a:t>airwise </a:t>
            </a:r>
            <a:r>
              <a:rPr lang="en-US" sz="4700" b="1" dirty="0">
                <a:solidFill>
                  <a:srgbClr val="FFC000"/>
                </a:solidFill>
              </a:rPr>
              <a:t>T</a:t>
            </a:r>
            <a:r>
              <a:rPr lang="en-US" sz="4700" b="1" dirty="0"/>
              <a:t>axa </a:t>
            </a:r>
            <a:r>
              <a:rPr lang="en-US" sz="4700" b="1" dirty="0">
                <a:solidFill>
                  <a:srgbClr val="FFC000"/>
                </a:solidFill>
              </a:rPr>
              <a:t>I</a:t>
            </a:r>
            <a:r>
              <a:rPr lang="en-US" sz="4700" b="1" dirty="0"/>
              <a:t>ndex (</a:t>
            </a:r>
            <a:r>
              <a:rPr lang="en-US" sz="4700" b="1" i="1" dirty="0"/>
              <a:t>MPTI</a:t>
            </a:r>
            <a:r>
              <a:rPr lang="en-US" sz="4700" b="1" dirty="0"/>
              <a:t>), </a:t>
            </a:r>
            <a:br>
              <a:rPr lang="en-US" sz="4700" b="1" dirty="0"/>
            </a:br>
            <a:r>
              <a:rPr lang="en-US" sz="4700" b="1" dirty="0"/>
              <a:t>		</a:t>
            </a:r>
            <a:r>
              <a:rPr lang="en-US" sz="4000" b="1" dirty="0"/>
              <a:t>calculated from mean pairwise </a:t>
            </a:r>
            <a:r>
              <a:rPr lang="en-US" sz="4000" b="1" dirty="0" smtClean="0"/>
              <a:t>phylogenetic distance</a:t>
            </a:r>
            <a:r>
              <a:rPr lang="en-US" sz="4800" b="1" dirty="0"/>
              <a:t/>
            </a:r>
            <a:br>
              <a:rPr lang="en-US" sz="4800" b="1" dirty="0"/>
            </a:br>
            <a:endParaRPr lang="en-US" sz="4800" dirty="0"/>
          </a:p>
        </p:txBody>
      </p:sp>
      <p:cxnSp>
        <p:nvCxnSpPr>
          <p:cNvPr id="3" name="直線接點 2"/>
          <p:cNvCxnSpPr/>
          <p:nvPr/>
        </p:nvCxnSpPr>
        <p:spPr>
          <a:xfrm>
            <a:off x="552174" y="6606908"/>
            <a:ext cx="360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 rot="5400000">
            <a:off x="-233664" y="5786141"/>
            <a:ext cx="162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 rot="5400000">
            <a:off x="3880689" y="6339571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>
            <a:off x="580699" y="6057530"/>
            <a:ext cx="108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3244841" y="6061528"/>
            <a:ext cx="180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 rot="5400000">
            <a:off x="1376610" y="5795715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rot="5400000">
            <a:off x="2992123" y="5802170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/>
          <p:cNvCxnSpPr/>
          <p:nvPr/>
        </p:nvCxnSpPr>
        <p:spPr>
          <a:xfrm rot="5400000">
            <a:off x="4769506" y="5803035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/>
          <p:cNvCxnSpPr/>
          <p:nvPr/>
        </p:nvCxnSpPr>
        <p:spPr>
          <a:xfrm>
            <a:off x="993747" y="5508152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>
            <a:off x="4357170" y="5513015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 rot="5400000">
            <a:off x="733051" y="5246957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/>
          <p:cNvCxnSpPr/>
          <p:nvPr/>
        </p:nvCxnSpPr>
        <p:spPr>
          <a:xfrm rot="5400000">
            <a:off x="2010443" y="5253307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 rot="5400000">
            <a:off x="4102826" y="5252108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接點 29"/>
          <p:cNvCxnSpPr/>
          <p:nvPr/>
        </p:nvCxnSpPr>
        <p:spPr>
          <a:xfrm rot="5400000">
            <a:off x="5380218" y="5258458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/>
          <p:cNvCxnSpPr/>
          <p:nvPr/>
        </p:nvCxnSpPr>
        <p:spPr>
          <a:xfrm>
            <a:off x="2618986" y="5512150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 rot="5400000">
            <a:off x="2354914" y="5251243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 rot="5400000">
            <a:off x="3632306" y="5257593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lowchart: Connector 10">
            <a:extLst>
              <a:ext uri="{FF2B5EF4-FFF2-40B4-BE49-F238E27FC236}">
                <a16:creationId xmlns:a16="http://schemas.microsoft.com/office/drawing/2014/main" xmlns="" id="{890CB714-DBF2-46F9-9B54-6FAA4BDF952C}"/>
              </a:ext>
            </a:extLst>
          </p:cNvPr>
          <p:cNvSpPr/>
          <p:nvPr/>
        </p:nvSpPr>
        <p:spPr>
          <a:xfrm>
            <a:off x="404325" y="4574961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Partial Circle 16">
            <a:extLst>
              <a:ext uri="{FF2B5EF4-FFF2-40B4-BE49-F238E27FC236}">
                <a16:creationId xmlns:a16="http://schemas.microsoft.com/office/drawing/2014/main" xmlns="" id="{785E2D88-EA6C-462A-B5AB-2E648F65DC81}"/>
              </a:ext>
            </a:extLst>
          </p:cNvPr>
          <p:cNvSpPr/>
          <p:nvPr/>
        </p:nvSpPr>
        <p:spPr>
          <a:xfrm>
            <a:off x="850596" y="4574961"/>
            <a:ext cx="314635" cy="285134"/>
          </a:xfrm>
          <a:prstGeom prst="pi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Arrow: Chevron 37">
            <a:extLst>
              <a:ext uri="{FF2B5EF4-FFF2-40B4-BE49-F238E27FC236}">
                <a16:creationId xmlns:a16="http://schemas.microsoft.com/office/drawing/2014/main" xmlns="" id="{2D462735-9E08-4D23-98DF-CCA280F3D910}"/>
              </a:ext>
            </a:extLst>
          </p:cNvPr>
          <p:cNvSpPr/>
          <p:nvPr/>
        </p:nvSpPr>
        <p:spPr>
          <a:xfrm>
            <a:off x="2108432" y="4574961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Star: 4 Points 8">
            <a:extLst>
              <a:ext uri="{FF2B5EF4-FFF2-40B4-BE49-F238E27FC236}">
                <a16:creationId xmlns:a16="http://schemas.microsoft.com/office/drawing/2014/main" xmlns="" id="{F704D606-6954-413F-A94F-3F8E5BABB5EB}"/>
              </a:ext>
            </a:extLst>
          </p:cNvPr>
          <p:cNvSpPr/>
          <p:nvPr/>
        </p:nvSpPr>
        <p:spPr>
          <a:xfrm>
            <a:off x="4210541" y="4572618"/>
            <a:ext cx="334296" cy="285134"/>
          </a:xfrm>
          <a:prstGeom prst="star4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Explosion: 14 Points 38">
            <a:extLst>
              <a:ext uri="{FF2B5EF4-FFF2-40B4-BE49-F238E27FC236}">
                <a16:creationId xmlns:a16="http://schemas.microsoft.com/office/drawing/2014/main" xmlns="" id="{1EB00322-5F6C-47B5-8581-11B44051E994}"/>
              </a:ext>
            </a:extLst>
          </p:cNvPr>
          <p:cNvSpPr/>
          <p:nvPr/>
        </p:nvSpPr>
        <p:spPr>
          <a:xfrm>
            <a:off x="3816187" y="4565128"/>
            <a:ext cx="235974" cy="285135"/>
          </a:xfrm>
          <a:prstGeom prst="irregularSeal2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Star: 5 Points 44">
            <a:extLst>
              <a:ext uri="{FF2B5EF4-FFF2-40B4-BE49-F238E27FC236}">
                <a16:creationId xmlns:a16="http://schemas.microsoft.com/office/drawing/2014/main" xmlns="" id="{05A91332-E833-4F22-8848-8F669AFA0F12}"/>
              </a:ext>
            </a:extLst>
          </p:cNvPr>
          <p:cNvSpPr/>
          <p:nvPr/>
        </p:nvSpPr>
        <p:spPr>
          <a:xfrm>
            <a:off x="5487932" y="4583014"/>
            <a:ext cx="334297" cy="285135"/>
          </a:xfrm>
          <a:prstGeom prst="star5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2528962" y="4582738"/>
            <a:ext cx="334297" cy="285134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1245941" y="2166343"/>
            <a:ext cx="1626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Community</a:t>
            </a:r>
          </a:p>
        </p:txBody>
      </p:sp>
      <p:sp>
        <p:nvSpPr>
          <p:cNvPr id="44" name="Star: 4 Points 64">
            <a:extLst>
              <a:ext uri="{FF2B5EF4-FFF2-40B4-BE49-F238E27FC236}">
                <a16:creationId xmlns:a16="http://schemas.microsoft.com/office/drawing/2014/main" xmlns="" id="{63B67CBE-FB69-4D24-BFC0-C64C757D3EE6}"/>
              </a:ext>
            </a:extLst>
          </p:cNvPr>
          <p:cNvSpPr/>
          <p:nvPr/>
        </p:nvSpPr>
        <p:spPr>
          <a:xfrm>
            <a:off x="1791769" y="3604250"/>
            <a:ext cx="334296" cy="285134"/>
          </a:xfrm>
          <a:prstGeom prst="star4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65">
            <a:extLst>
              <a:ext uri="{FF2B5EF4-FFF2-40B4-BE49-F238E27FC236}">
                <a16:creationId xmlns:a16="http://schemas.microsoft.com/office/drawing/2014/main" xmlns="" id="{03B3C855-282A-4005-A0EC-5C2A18FC44A7}"/>
              </a:ext>
            </a:extLst>
          </p:cNvPr>
          <p:cNvSpPr/>
          <p:nvPr/>
        </p:nvSpPr>
        <p:spPr>
          <a:xfrm>
            <a:off x="2126065" y="3338779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66">
            <a:extLst>
              <a:ext uri="{FF2B5EF4-FFF2-40B4-BE49-F238E27FC236}">
                <a16:creationId xmlns:a16="http://schemas.microsoft.com/office/drawing/2014/main" xmlns="" id="{D3EC3DD7-EA52-4244-A0D5-62281D20F754}"/>
              </a:ext>
            </a:extLst>
          </p:cNvPr>
          <p:cNvSpPr/>
          <p:nvPr/>
        </p:nvSpPr>
        <p:spPr>
          <a:xfrm>
            <a:off x="1476217" y="3186379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Chevron 67">
            <a:extLst>
              <a:ext uri="{FF2B5EF4-FFF2-40B4-BE49-F238E27FC236}">
                <a16:creationId xmlns:a16="http://schemas.microsoft.com/office/drawing/2014/main" xmlns="" id="{704D19BB-1776-4B6C-9EF4-CD587A175166}"/>
              </a:ext>
            </a:extLst>
          </p:cNvPr>
          <p:cNvSpPr/>
          <p:nvPr/>
        </p:nvSpPr>
        <p:spPr>
          <a:xfrm>
            <a:off x="1891860" y="2920909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Flowchart: Connector 69">
            <a:extLst>
              <a:ext uri="{FF2B5EF4-FFF2-40B4-BE49-F238E27FC236}">
                <a16:creationId xmlns:a16="http://schemas.microsoft.com/office/drawing/2014/main" xmlns="" id="{59B4947C-F70C-42F3-A425-E69F300A9CBA}"/>
              </a:ext>
            </a:extLst>
          </p:cNvPr>
          <p:cNvSpPr/>
          <p:nvPr/>
        </p:nvSpPr>
        <p:spPr>
          <a:xfrm>
            <a:off x="1337552" y="2569405"/>
            <a:ext cx="1463040" cy="1463040"/>
          </a:xfrm>
          <a:prstGeom prst="flowChartConnector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文字方塊 54"/>
          <p:cNvSpPr txBox="1"/>
          <p:nvPr/>
        </p:nvSpPr>
        <p:spPr>
          <a:xfrm>
            <a:off x="9211051" y="2380431"/>
            <a:ext cx="13693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/>
              <a:t>Null mean</a:t>
            </a:r>
            <a:endParaRPr lang="zh-TW" altLang="en-US" sz="2000" dirty="0"/>
          </a:p>
        </p:txBody>
      </p:sp>
      <p:grpSp>
        <p:nvGrpSpPr>
          <p:cNvPr id="70" name="群組 69"/>
          <p:cNvGrpSpPr/>
          <p:nvPr/>
        </p:nvGrpSpPr>
        <p:grpSpPr>
          <a:xfrm>
            <a:off x="7290340" y="2802873"/>
            <a:ext cx="4328908" cy="3077636"/>
            <a:chOff x="8750152" y="3136036"/>
            <a:chExt cx="2160000" cy="1711662"/>
          </a:xfrm>
        </p:grpSpPr>
        <p:cxnSp>
          <p:nvCxnSpPr>
            <p:cNvPr id="53" name="直線單箭頭接點 52"/>
            <p:cNvCxnSpPr/>
            <p:nvPr/>
          </p:nvCxnSpPr>
          <p:spPr>
            <a:xfrm>
              <a:off x="8750152" y="4847697"/>
              <a:ext cx="2160000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矩形 55"/>
            <p:cNvSpPr/>
            <p:nvPr/>
          </p:nvSpPr>
          <p:spPr>
            <a:xfrm>
              <a:off x="9655950" y="3136036"/>
              <a:ext cx="126460" cy="171041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9785796" y="3339787"/>
              <a:ext cx="126000" cy="150667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9524357" y="3619848"/>
              <a:ext cx="126000" cy="12266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9921739" y="3702994"/>
              <a:ext cx="126460" cy="1143467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9393862" y="4203199"/>
              <a:ext cx="126460" cy="64326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10052962" y="4088810"/>
              <a:ext cx="115820" cy="75764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10173461" y="4483108"/>
              <a:ext cx="126000" cy="36335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 62"/>
            <p:cNvSpPr/>
            <p:nvPr/>
          </p:nvSpPr>
          <p:spPr>
            <a:xfrm>
              <a:off x="9274329" y="4483107"/>
              <a:ext cx="110613" cy="36335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" name="矩形 63"/>
            <p:cNvSpPr/>
            <p:nvPr/>
          </p:nvSpPr>
          <p:spPr>
            <a:xfrm>
              <a:off x="10308947" y="4679309"/>
              <a:ext cx="126000" cy="167147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矩形 64"/>
            <p:cNvSpPr/>
            <p:nvPr/>
          </p:nvSpPr>
          <p:spPr>
            <a:xfrm>
              <a:off x="9137566" y="4750291"/>
              <a:ext cx="126000" cy="96162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 65"/>
            <p:cNvSpPr/>
            <p:nvPr/>
          </p:nvSpPr>
          <p:spPr>
            <a:xfrm>
              <a:off x="9004007" y="4797510"/>
              <a:ext cx="126000" cy="4894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 66"/>
            <p:cNvSpPr/>
            <p:nvPr/>
          </p:nvSpPr>
          <p:spPr>
            <a:xfrm>
              <a:off x="8864632" y="4810695"/>
              <a:ext cx="126000" cy="3600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 67"/>
            <p:cNvSpPr/>
            <p:nvPr/>
          </p:nvSpPr>
          <p:spPr>
            <a:xfrm>
              <a:off x="10444925" y="4800736"/>
              <a:ext cx="126000" cy="4571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10580452" y="4847283"/>
              <a:ext cx="126000" cy="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71" name="直線接點 70"/>
          <p:cNvCxnSpPr/>
          <p:nvPr/>
        </p:nvCxnSpPr>
        <p:spPr>
          <a:xfrm rot="5400000">
            <a:off x="7486047" y="4061080"/>
            <a:ext cx="3600000" cy="9726"/>
          </a:xfrm>
          <a:prstGeom prst="line">
            <a:avLst/>
          </a:prstGeom>
          <a:ln w="381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字方塊 71"/>
          <p:cNvSpPr txBox="1"/>
          <p:nvPr/>
        </p:nvSpPr>
        <p:spPr>
          <a:xfrm>
            <a:off x="8010432" y="5958950"/>
            <a:ext cx="2888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/>
              <a:t>Null distribution of </a:t>
            </a:r>
          </a:p>
          <a:p>
            <a:pPr algn="ctr"/>
            <a:r>
              <a:rPr lang="en-US" altLang="zh-TW" sz="2000" dirty="0"/>
              <a:t>mean pairwise distance</a:t>
            </a:r>
            <a:endParaRPr lang="zh-TW" altLang="en-US" sz="2000" dirty="0"/>
          </a:p>
        </p:txBody>
      </p:sp>
      <p:cxnSp>
        <p:nvCxnSpPr>
          <p:cNvPr id="73" name="直線接點 72"/>
          <p:cNvCxnSpPr/>
          <p:nvPr/>
        </p:nvCxnSpPr>
        <p:spPr>
          <a:xfrm rot="5400000">
            <a:off x="5596553" y="4072071"/>
            <a:ext cx="3600000" cy="9726"/>
          </a:xfrm>
          <a:prstGeom prst="line">
            <a:avLst/>
          </a:prstGeom>
          <a:ln w="381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字方塊 73"/>
          <p:cNvSpPr txBox="1"/>
          <p:nvPr/>
        </p:nvSpPr>
        <p:spPr>
          <a:xfrm>
            <a:off x="6114401" y="2377188"/>
            <a:ext cx="1369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/>
              <a:t>Observed</a:t>
            </a:r>
          </a:p>
          <a:p>
            <a:pPr algn="ctr"/>
            <a:r>
              <a:rPr lang="en-US" altLang="zh-TW" sz="2000" dirty="0"/>
              <a:t>distance</a:t>
            </a:r>
            <a:endParaRPr lang="zh-TW" altLang="en-US" sz="2000" dirty="0"/>
          </a:p>
        </p:txBody>
      </p:sp>
      <p:cxnSp>
        <p:nvCxnSpPr>
          <p:cNvPr id="77" name="直線單箭頭接點 76"/>
          <p:cNvCxnSpPr/>
          <p:nvPr/>
        </p:nvCxnSpPr>
        <p:spPr>
          <a:xfrm>
            <a:off x="7415616" y="2474148"/>
            <a:ext cx="1872000" cy="0"/>
          </a:xfrm>
          <a:prstGeom prst="straightConnector1">
            <a:avLst/>
          </a:prstGeom>
          <a:ln w="38100"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7690086" y="1863223"/>
            <a:ext cx="13145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TW" sz="3200" b="1" dirty="0">
                <a:solidFill>
                  <a:srgbClr val="FFC000"/>
                </a:solidFill>
              </a:rPr>
              <a:t>α</a:t>
            </a:r>
            <a:r>
              <a:rPr lang="en-US" altLang="zh-TW" sz="3200" b="1" i="1" dirty="0">
                <a:solidFill>
                  <a:srgbClr val="FFC000"/>
                </a:solidFill>
              </a:rPr>
              <a:t>MPTI</a:t>
            </a:r>
            <a:endParaRPr lang="zh-TW" altLang="en-US" sz="3200" dirty="0">
              <a:solidFill>
                <a:srgbClr val="FFC000"/>
              </a:solidFill>
            </a:endParaRPr>
          </a:p>
        </p:txBody>
      </p:sp>
      <p:sp>
        <p:nvSpPr>
          <p:cNvPr id="88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2315955" y="2878320"/>
            <a:ext cx="334297" cy="285134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631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1819072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3600" b="1" dirty="0"/>
              <a:t>Deterministic assembly processes:</a:t>
            </a:r>
            <a:br>
              <a:rPr lang="en-US" sz="3600" b="1" dirty="0"/>
            </a:br>
            <a:r>
              <a:rPr lang="en-US" sz="3600" b="1" dirty="0"/>
              <a:t>	</a:t>
            </a:r>
            <a:r>
              <a:rPr lang="en-US" sz="4700" b="1" dirty="0">
                <a:solidFill>
                  <a:srgbClr val="FFC000"/>
                </a:solidFill>
              </a:rPr>
              <a:t>M</a:t>
            </a:r>
            <a:r>
              <a:rPr lang="en-US" sz="4700" b="1" dirty="0"/>
              <a:t>ean </a:t>
            </a:r>
            <a:r>
              <a:rPr lang="en-US" sz="4700" b="1" dirty="0">
                <a:solidFill>
                  <a:srgbClr val="FFC000"/>
                </a:solidFill>
              </a:rPr>
              <a:t>P</a:t>
            </a:r>
            <a:r>
              <a:rPr lang="en-US" sz="4700" b="1" dirty="0"/>
              <a:t>airwise </a:t>
            </a:r>
            <a:r>
              <a:rPr lang="en-US" sz="4700" b="1" dirty="0">
                <a:solidFill>
                  <a:srgbClr val="FFC000"/>
                </a:solidFill>
              </a:rPr>
              <a:t>T</a:t>
            </a:r>
            <a:r>
              <a:rPr lang="en-US" sz="4700" b="1" dirty="0"/>
              <a:t>axa </a:t>
            </a:r>
            <a:r>
              <a:rPr lang="en-US" sz="4700" b="1" dirty="0">
                <a:solidFill>
                  <a:srgbClr val="FFC000"/>
                </a:solidFill>
              </a:rPr>
              <a:t>I</a:t>
            </a:r>
            <a:r>
              <a:rPr lang="en-US" sz="4700" b="1" dirty="0"/>
              <a:t>ndex (</a:t>
            </a:r>
            <a:r>
              <a:rPr lang="en-US" sz="4700" b="1" i="1" dirty="0"/>
              <a:t>MPTI</a:t>
            </a:r>
            <a:r>
              <a:rPr lang="en-US" sz="4700" b="1" dirty="0"/>
              <a:t>), </a:t>
            </a:r>
            <a:br>
              <a:rPr lang="en-US" sz="4700" b="1" dirty="0"/>
            </a:br>
            <a:r>
              <a:rPr lang="en-US" altLang="zh-TW" sz="4400" b="1" dirty="0"/>
              <a:t>		</a:t>
            </a:r>
            <a:r>
              <a:rPr lang="en-US" altLang="zh-TW" sz="4000" b="1" dirty="0"/>
              <a:t>calculated from mean pairwise phylogenetic </a:t>
            </a:r>
            <a:r>
              <a:rPr lang="en-US" altLang="zh-TW" sz="4000" b="1" dirty="0" smtClean="0"/>
              <a:t>distance</a:t>
            </a:r>
            <a:endParaRPr lang="en-US" sz="4800" dirty="0"/>
          </a:p>
        </p:txBody>
      </p:sp>
      <p:cxnSp>
        <p:nvCxnSpPr>
          <p:cNvPr id="3" name="直線接點 2"/>
          <p:cNvCxnSpPr/>
          <p:nvPr/>
        </p:nvCxnSpPr>
        <p:spPr>
          <a:xfrm>
            <a:off x="552174" y="6606908"/>
            <a:ext cx="360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 rot="5400000">
            <a:off x="-233664" y="5786141"/>
            <a:ext cx="162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/>
          <p:cNvCxnSpPr/>
          <p:nvPr/>
        </p:nvCxnSpPr>
        <p:spPr>
          <a:xfrm rot="5400000">
            <a:off x="3880689" y="6339571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>
            <a:off x="580699" y="6057530"/>
            <a:ext cx="108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3244841" y="6061528"/>
            <a:ext cx="180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 rot="5400000">
            <a:off x="1376610" y="5795715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rot="5400000">
            <a:off x="2992123" y="5802170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/>
          <p:cNvCxnSpPr/>
          <p:nvPr/>
        </p:nvCxnSpPr>
        <p:spPr>
          <a:xfrm rot="5400000">
            <a:off x="4769506" y="5803035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/>
          <p:cNvCxnSpPr/>
          <p:nvPr/>
        </p:nvCxnSpPr>
        <p:spPr>
          <a:xfrm>
            <a:off x="993747" y="5508152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>
            <a:off x="4357170" y="5513015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/>
          <p:nvPr/>
        </p:nvCxnSpPr>
        <p:spPr>
          <a:xfrm rot="5400000">
            <a:off x="733051" y="5246957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/>
          <p:cNvCxnSpPr/>
          <p:nvPr/>
        </p:nvCxnSpPr>
        <p:spPr>
          <a:xfrm rot="5400000">
            <a:off x="2010443" y="5253307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 rot="5400000">
            <a:off x="4102826" y="5252108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接點 29"/>
          <p:cNvCxnSpPr/>
          <p:nvPr/>
        </p:nvCxnSpPr>
        <p:spPr>
          <a:xfrm rot="5400000">
            <a:off x="5380218" y="5258458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/>
          <p:cNvCxnSpPr/>
          <p:nvPr/>
        </p:nvCxnSpPr>
        <p:spPr>
          <a:xfrm>
            <a:off x="2618986" y="5512150"/>
            <a:ext cx="1296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 rot="5400000">
            <a:off x="2354914" y="5251243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 rot="5400000">
            <a:off x="3632306" y="5257593"/>
            <a:ext cx="540000" cy="972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lowchart: Connector 10">
            <a:extLst>
              <a:ext uri="{FF2B5EF4-FFF2-40B4-BE49-F238E27FC236}">
                <a16:creationId xmlns:a16="http://schemas.microsoft.com/office/drawing/2014/main" xmlns="" id="{890CB714-DBF2-46F9-9B54-6FAA4BDF952C}"/>
              </a:ext>
            </a:extLst>
          </p:cNvPr>
          <p:cNvSpPr/>
          <p:nvPr/>
        </p:nvSpPr>
        <p:spPr>
          <a:xfrm>
            <a:off x="404325" y="4574961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Partial Circle 16">
            <a:extLst>
              <a:ext uri="{FF2B5EF4-FFF2-40B4-BE49-F238E27FC236}">
                <a16:creationId xmlns:a16="http://schemas.microsoft.com/office/drawing/2014/main" xmlns="" id="{785E2D88-EA6C-462A-B5AB-2E648F65DC81}"/>
              </a:ext>
            </a:extLst>
          </p:cNvPr>
          <p:cNvSpPr/>
          <p:nvPr/>
        </p:nvSpPr>
        <p:spPr>
          <a:xfrm>
            <a:off x="850596" y="4574961"/>
            <a:ext cx="314635" cy="285134"/>
          </a:xfrm>
          <a:prstGeom prst="pi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Arrow: Chevron 37">
            <a:extLst>
              <a:ext uri="{FF2B5EF4-FFF2-40B4-BE49-F238E27FC236}">
                <a16:creationId xmlns:a16="http://schemas.microsoft.com/office/drawing/2014/main" xmlns="" id="{2D462735-9E08-4D23-98DF-CCA280F3D910}"/>
              </a:ext>
            </a:extLst>
          </p:cNvPr>
          <p:cNvSpPr/>
          <p:nvPr/>
        </p:nvSpPr>
        <p:spPr>
          <a:xfrm>
            <a:off x="2108432" y="4574961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Star: 4 Points 8">
            <a:extLst>
              <a:ext uri="{FF2B5EF4-FFF2-40B4-BE49-F238E27FC236}">
                <a16:creationId xmlns:a16="http://schemas.microsoft.com/office/drawing/2014/main" xmlns="" id="{F704D606-6954-413F-A94F-3F8E5BABB5EB}"/>
              </a:ext>
            </a:extLst>
          </p:cNvPr>
          <p:cNvSpPr/>
          <p:nvPr/>
        </p:nvSpPr>
        <p:spPr>
          <a:xfrm>
            <a:off x="4210541" y="4572618"/>
            <a:ext cx="334296" cy="285134"/>
          </a:xfrm>
          <a:prstGeom prst="star4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Explosion: 14 Points 38">
            <a:extLst>
              <a:ext uri="{FF2B5EF4-FFF2-40B4-BE49-F238E27FC236}">
                <a16:creationId xmlns:a16="http://schemas.microsoft.com/office/drawing/2014/main" xmlns="" id="{1EB00322-5F6C-47B5-8581-11B44051E994}"/>
              </a:ext>
            </a:extLst>
          </p:cNvPr>
          <p:cNvSpPr/>
          <p:nvPr/>
        </p:nvSpPr>
        <p:spPr>
          <a:xfrm>
            <a:off x="3816187" y="4565128"/>
            <a:ext cx="235974" cy="285135"/>
          </a:xfrm>
          <a:prstGeom prst="irregularSeal2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Star: 5 Points 44">
            <a:extLst>
              <a:ext uri="{FF2B5EF4-FFF2-40B4-BE49-F238E27FC236}">
                <a16:creationId xmlns:a16="http://schemas.microsoft.com/office/drawing/2014/main" xmlns="" id="{05A91332-E833-4F22-8848-8F669AFA0F12}"/>
              </a:ext>
            </a:extLst>
          </p:cNvPr>
          <p:cNvSpPr/>
          <p:nvPr/>
        </p:nvSpPr>
        <p:spPr>
          <a:xfrm>
            <a:off x="5487932" y="4583014"/>
            <a:ext cx="334297" cy="285135"/>
          </a:xfrm>
          <a:prstGeom prst="star5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2528962" y="4582738"/>
            <a:ext cx="334297" cy="285134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1245941" y="2166343"/>
            <a:ext cx="1626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Community 1</a:t>
            </a:r>
          </a:p>
        </p:txBody>
      </p:sp>
      <p:sp>
        <p:nvSpPr>
          <p:cNvPr id="44" name="Star: 4 Points 64">
            <a:extLst>
              <a:ext uri="{FF2B5EF4-FFF2-40B4-BE49-F238E27FC236}">
                <a16:creationId xmlns:a16="http://schemas.microsoft.com/office/drawing/2014/main" xmlns="" id="{63B67CBE-FB69-4D24-BFC0-C64C757D3EE6}"/>
              </a:ext>
            </a:extLst>
          </p:cNvPr>
          <p:cNvSpPr/>
          <p:nvPr/>
        </p:nvSpPr>
        <p:spPr>
          <a:xfrm>
            <a:off x="1791769" y="3604250"/>
            <a:ext cx="334296" cy="285134"/>
          </a:xfrm>
          <a:prstGeom prst="star4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65">
            <a:extLst>
              <a:ext uri="{FF2B5EF4-FFF2-40B4-BE49-F238E27FC236}">
                <a16:creationId xmlns:a16="http://schemas.microsoft.com/office/drawing/2014/main" xmlns="" id="{03B3C855-282A-4005-A0EC-5C2A18FC44A7}"/>
              </a:ext>
            </a:extLst>
          </p:cNvPr>
          <p:cNvSpPr/>
          <p:nvPr/>
        </p:nvSpPr>
        <p:spPr>
          <a:xfrm>
            <a:off x="2126065" y="3338779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66">
            <a:extLst>
              <a:ext uri="{FF2B5EF4-FFF2-40B4-BE49-F238E27FC236}">
                <a16:creationId xmlns:a16="http://schemas.microsoft.com/office/drawing/2014/main" xmlns="" id="{D3EC3DD7-EA52-4244-A0D5-62281D20F754}"/>
              </a:ext>
            </a:extLst>
          </p:cNvPr>
          <p:cNvSpPr/>
          <p:nvPr/>
        </p:nvSpPr>
        <p:spPr>
          <a:xfrm>
            <a:off x="1476217" y="3186379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Chevron 67">
            <a:extLst>
              <a:ext uri="{FF2B5EF4-FFF2-40B4-BE49-F238E27FC236}">
                <a16:creationId xmlns:a16="http://schemas.microsoft.com/office/drawing/2014/main" xmlns="" id="{704D19BB-1776-4B6C-9EF4-CD587A175166}"/>
              </a:ext>
            </a:extLst>
          </p:cNvPr>
          <p:cNvSpPr/>
          <p:nvPr/>
        </p:nvSpPr>
        <p:spPr>
          <a:xfrm>
            <a:off x="1891860" y="2920909"/>
            <a:ext cx="334296" cy="265470"/>
          </a:xfrm>
          <a:prstGeom prst="chevro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Flowchart: Connector 69">
            <a:extLst>
              <a:ext uri="{FF2B5EF4-FFF2-40B4-BE49-F238E27FC236}">
                <a16:creationId xmlns:a16="http://schemas.microsoft.com/office/drawing/2014/main" xmlns="" id="{59B4947C-F70C-42F3-A425-E69F300A9CBA}"/>
              </a:ext>
            </a:extLst>
          </p:cNvPr>
          <p:cNvSpPr/>
          <p:nvPr/>
        </p:nvSpPr>
        <p:spPr>
          <a:xfrm>
            <a:off x="1337552" y="2569405"/>
            <a:ext cx="1463040" cy="1463040"/>
          </a:xfrm>
          <a:prstGeom prst="flowChartConnector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Star: 5 Points 44">
            <a:extLst>
              <a:ext uri="{FF2B5EF4-FFF2-40B4-BE49-F238E27FC236}">
                <a16:creationId xmlns:a16="http://schemas.microsoft.com/office/drawing/2014/main" xmlns="" id="{05A91332-E833-4F22-8848-8F669AFA0F12}"/>
              </a:ext>
            </a:extLst>
          </p:cNvPr>
          <p:cNvSpPr/>
          <p:nvPr/>
        </p:nvSpPr>
        <p:spPr>
          <a:xfrm>
            <a:off x="4314357" y="2834028"/>
            <a:ext cx="334297" cy="285135"/>
          </a:xfrm>
          <a:prstGeom prst="star5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文字方塊 54"/>
          <p:cNvSpPr txBox="1"/>
          <p:nvPr/>
        </p:nvSpPr>
        <p:spPr>
          <a:xfrm>
            <a:off x="9211051" y="2380431"/>
            <a:ext cx="13693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/>
              <a:t>Null mean</a:t>
            </a:r>
            <a:endParaRPr lang="zh-TW" altLang="en-US" sz="2000" dirty="0"/>
          </a:p>
        </p:txBody>
      </p:sp>
      <p:grpSp>
        <p:nvGrpSpPr>
          <p:cNvPr id="70" name="群組 69"/>
          <p:cNvGrpSpPr/>
          <p:nvPr/>
        </p:nvGrpSpPr>
        <p:grpSpPr>
          <a:xfrm>
            <a:off x="7290340" y="2802873"/>
            <a:ext cx="4328908" cy="3077636"/>
            <a:chOff x="8750152" y="3136036"/>
            <a:chExt cx="2160000" cy="1711662"/>
          </a:xfrm>
        </p:grpSpPr>
        <p:cxnSp>
          <p:nvCxnSpPr>
            <p:cNvPr id="53" name="直線單箭頭接點 52"/>
            <p:cNvCxnSpPr/>
            <p:nvPr/>
          </p:nvCxnSpPr>
          <p:spPr>
            <a:xfrm>
              <a:off x="8750152" y="4847697"/>
              <a:ext cx="2160000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矩形 55"/>
            <p:cNvSpPr/>
            <p:nvPr/>
          </p:nvSpPr>
          <p:spPr>
            <a:xfrm>
              <a:off x="9655950" y="3136036"/>
              <a:ext cx="126460" cy="171041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9785796" y="3339787"/>
              <a:ext cx="126000" cy="150667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9524357" y="3619848"/>
              <a:ext cx="126000" cy="122661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9921739" y="3702994"/>
              <a:ext cx="126460" cy="1143467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9393862" y="4203199"/>
              <a:ext cx="126460" cy="64326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10052962" y="4088810"/>
              <a:ext cx="115820" cy="75764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10173461" y="4483108"/>
              <a:ext cx="126000" cy="36335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 62"/>
            <p:cNvSpPr/>
            <p:nvPr/>
          </p:nvSpPr>
          <p:spPr>
            <a:xfrm>
              <a:off x="9274329" y="4483107"/>
              <a:ext cx="110613" cy="36335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" name="矩形 63"/>
            <p:cNvSpPr/>
            <p:nvPr/>
          </p:nvSpPr>
          <p:spPr>
            <a:xfrm>
              <a:off x="10308947" y="4679309"/>
              <a:ext cx="126000" cy="167147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矩形 64"/>
            <p:cNvSpPr/>
            <p:nvPr/>
          </p:nvSpPr>
          <p:spPr>
            <a:xfrm>
              <a:off x="9137566" y="4750291"/>
              <a:ext cx="126000" cy="96162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 65"/>
            <p:cNvSpPr/>
            <p:nvPr/>
          </p:nvSpPr>
          <p:spPr>
            <a:xfrm>
              <a:off x="9004007" y="4797510"/>
              <a:ext cx="126000" cy="48943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 66"/>
            <p:cNvSpPr/>
            <p:nvPr/>
          </p:nvSpPr>
          <p:spPr>
            <a:xfrm>
              <a:off x="8864632" y="4810695"/>
              <a:ext cx="126000" cy="3600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 67"/>
            <p:cNvSpPr/>
            <p:nvPr/>
          </p:nvSpPr>
          <p:spPr>
            <a:xfrm>
              <a:off x="10444925" y="4800736"/>
              <a:ext cx="126000" cy="4571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10580452" y="4847283"/>
              <a:ext cx="126000" cy="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71" name="直線接點 70"/>
          <p:cNvCxnSpPr/>
          <p:nvPr/>
        </p:nvCxnSpPr>
        <p:spPr>
          <a:xfrm rot="5400000">
            <a:off x="7486047" y="4061080"/>
            <a:ext cx="3600000" cy="9726"/>
          </a:xfrm>
          <a:prstGeom prst="line">
            <a:avLst/>
          </a:prstGeom>
          <a:ln w="381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字方塊 71"/>
          <p:cNvSpPr txBox="1"/>
          <p:nvPr/>
        </p:nvSpPr>
        <p:spPr>
          <a:xfrm>
            <a:off x="8010432" y="5958950"/>
            <a:ext cx="2888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/>
              <a:t>Null distribution of </a:t>
            </a:r>
          </a:p>
          <a:p>
            <a:pPr algn="ctr"/>
            <a:r>
              <a:rPr lang="en-US" altLang="zh-TW" sz="2000" dirty="0"/>
              <a:t>mean pairwise distance</a:t>
            </a:r>
            <a:endParaRPr lang="zh-TW" altLang="en-US" sz="2000" dirty="0"/>
          </a:p>
        </p:txBody>
      </p:sp>
      <p:cxnSp>
        <p:nvCxnSpPr>
          <p:cNvPr id="73" name="直線接點 72"/>
          <p:cNvCxnSpPr/>
          <p:nvPr/>
        </p:nvCxnSpPr>
        <p:spPr>
          <a:xfrm rot="5400000">
            <a:off x="5596553" y="4072071"/>
            <a:ext cx="3600000" cy="9726"/>
          </a:xfrm>
          <a:prstGeom prst="line">
            <a:avLst/>
          </a:prstGeom>
          <a:ln w="3810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字方塊 73"/>
          <p:cNvSpPr txBox="1"/>
          <p:nvPr/>
        </p:nvSpPr>
        <p:spPr>
          <a:xfrm>
            <a:off x="6114401" y="2377188"/>
            <a:ext cx="1369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/>
              <a:t>Observed</a:t>
            </a:r>
          </a:p>
          <a:p>
            <a:pPr algn="ctr"/>
            <a:r>
              <a:rPr lang="en-US" altLang="zh-TW" sz="2000" dirty="0"/>
              <a:t>distance</a:t>
            </a:r>
            <a:endParaRPr lang="zh-TW" altLang="en-US" sz="2000" dirty="0"/>
          </a:p>
        </p:txBody>
      </p:sp>
      <p:cxnSp>
        <p:nvCxnSpPr>
          <p:cNvPr id="77" name="直線單箭頭接點 76"/>
          <p:cNvCxnSpPr/>
          <p:nvPr/>
        </p:nvCxnSpPr>
        <p:spPr>
          <a:xfrm>
            <a:off x="7415616" y="2474148"/>
            <a:ext cx="1872000" cy="0"/>
          </a:xfrm>
          <a:prstGeom prst="straightConnector1">
            <a:avLst/>
          </a:prstGeom>
          <a:ln w="38100"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7689600" y="1875368"/>
            <a:ext cx="12985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TW" sz="3200" b="1" dirty="0">
                <a:solidFill>
                  <a:srgbClr val="FFC000"/>
                </a:solidFill>
              </a:rPr>
              <a:t>β</a:t>
            </a:r>
            <a:r>
              <a:rPr lang="en-US" altLang="zh-TW" sz="3200" b="1" i="1" dirty="0">
                <a:solidFill>
                  <a:srgbClr val="FFC000"/>
                </a:solidFill>
              </a:rPr>
              <a:t>MPTI</a:t>
            </a:r>
            <a:endParaRPr lang="zh-TW" altLang="en-US" sz="3200" dirty="0">
              <a:solidFill>
                <a:srgbClr val="FFC000"/>
              </a:solidFill>
            </a:endParaRPr>
          </a:p>
        </p:txBody>
      </p:sp>
      <p:sp>
        <p:nvSpPr>
          <p:cNvPr id="80" name="Star: 4 Points 64">
            <a:extLst>
              <a:ext uri="{FF2B5EF4-FFF2-40B4-BE49-F238E27FC236}">
                <a16:creationId xmlns:a16="http://schemas.microsoft.com/office/drawing/2014/main" xmlns="" id="{63B67CBE-FB69-4D24-BFC0-C64C757D3EE6}"/>
              </a:ext>
            </a:extLst>
          </p:cNvPr>
          <p:cNvSpPr/>
          <p:nvPr/>
        </p:nvSpPr>
        <p:spPr>
          <a:xfrm>
            <a:off x="3892007" y="3601170"/>
            <a:ext cx="334296" cy="285134"/>
          </a:xfrm>
          <a:prstGeom prst="star4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lowchart: Connector 66">
            <a:extLst>
              <a:ext uri="{FF2B5EF4-FFF2-40B4-BE49-F238E27FC236}">
                <a16:creationId xmlns:a16="http://schemas.microsoft.com/office/drawing/2014/main" xmlns="" id="{D3EC3DD7-EA52-4244-A0D5-62281D20F754}"/>
              </a:ext>
            </a:extLst>
          </p:cNvPr>
          <p:cNvSpPr/>
          <p:nvPr/>
        </p:nvSpPr>
        <p:spPr>
          <a:xfrm>
            <a:off x="3576455" y="3183299"/>
            <a:ext cx="334296" cy="28513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lowchart: Connector 69">
            <a:extLst>
              <a:ext uri="{FF2B5EF4-FFF2-40B4-BE49-F238E27FC236}">
                <a16:creationId xmlns:a16="http://schemas.microsoft.com/office/drawing/2014/main" xmlns="" id="{59B4947C-F70C-42F3-A425-E69F300A9CBA}"/>
              </a:ext>
            </a:extLst>
          </p:cNvPr>
          <p:cNvSpPr/>
          <p:nvPr/>
        </p:nvSpPr>
        <p:spPr>
          <a:xfrm>
            <a:off x="3437790" y="2566325"/>
            <a:ext cx="1463040" cy="1463040"/>
          </a:xfrm>
          <a:prstGeom prst="flowChartConnector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Explosion: 14 Points 38">
            <a:extLst>
              <a:ext uri="{FF2B5EF4-FFF2-40B4-BE49-F238E27FC236}">
                <a16:creationId xmlns:a16="http://schemas.microsoft.com/office/drawing/2014/main" xmlns="" id="{1EB00322-5F6C-47B5-8581-11B44051E994}"/>
              </a:ext>
            </a:extLst>
          </p:cNvPr>
          <p:cNvSpPr/>
          <p:nvPr/>
        </p:nvSpPr>
        <p:spPr>
          <a:xfrm>
            <a:off x="4280054" y="3316035"/>
            <a:ext cx="235974" cy="285135"/>
          </a:xfrm>
          <a:prstGeom prst="irregularSeal2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Star: 4 Points 8">
            <a:extLst>
              <a:ext uri="{FF2B5EF4-FFF2-40B4-BE49-F238E27FC236}">
                <a16:creationId xmlns:a16="http://schemas.microsoft.com/office/drawing/2014/main" xmlns="" id="{F704D606-6954-413F-A94F-3F8E5BABB5EB}"/>
              </a:ext>
            </a:extLst>
          </p:cNvPr>
          <p:cNvSpPr/>
          <p:nvPr/>
        </p:nvSpPr>
        <p:spPr>
          <a:xfrm>
            <a:off x="3892007" y="2857686"/>
            <a:ext cx="334296" cy="285134"/>
          </a:xfrm>
          <a:prstGeom prst="star4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Cloud 48">
            <a:extLst>
              <a:ext uri="{FF2B5EF4-FFF2-40B4-BE49-F238E27FC236}">
                <a16:creationId xmlns:a16="http://schemas.microsoft.com/office/drawing/2014/main" xmlns="" id="{07C944DA-00D5-45BB-85DD-8CD24FD92593}"/>
              </a:ext>
            </a:extLst>
          </p:cNvPr>
          <p:cNvSpPr/>
          <p:nvPr/>
        </p:nvSpPr>
        <p:spPr>
          <a:xfrm>
            <a:off x="2315955" y="2878320"/>
            <a:ext cx="334297" cy="285134"/>
          </a:xfrm>
          <a:prstGeom prst="cloud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3355854" y="2151058"/>
            <a:ext cx="1626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Community 2</a:t>
            </a:r>
          </a:p>
        </p:txBody>
      </p:sp>
    </p:spTree>
    <p:extLst>
      <p:ext uri="{BB962C8B-B14F-4D97-AF65-F5344CB8AC3E}">
        <p14:creationId xmlns:p14="http://schemas.microsoft.com/office/powerpoint/2010/main" val="3329807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0" y="-1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1830" y="6423280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>
                <a:solidFill>
                  <a:srgbClr val="FFFFFF"/>
                </a:solidFill>
              </a:rPr>
              <a:t>Haddad et al. 2009 @ Eco. Lett.</a:t>
            </a:r>
          </a:p>
          <a:p>
            <a:pPr algn="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BCA8779-DC92-4FBD-B750-2C4D0773E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34" y="1730475"/>
            <a:ext cx="5082386" cy="4610824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7CBC1299-7DE9-4FB6-9102-16496B61663D}"/>
              </a:ext>
            </a:extLst>
          </p:cNvPr>
          <p:cNvGrpSpPr/>
          <p:nvPr/>
        </p:nvGrpSpPr>
        <p:grpSpPr>
          <a:xfrm>
            <a:off x="6303433" y="1730475"/>
            <a:ext cx="5219975" cy="4610824"/>
            <a:chOff x="6256911" y="-363794"/>
            <a:chExt cx="4201015" cy="357402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xmlns="" id="{30D3A6EC-2804-42E4-80E5-E77BB0360C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52545"/>
            <a:stretch/>
          </p:blipFill>
          <p:spPr>
            <a:xfrm>
              <a:off x="6256911" y="-363794"/>
              <a:ext cx="4201015" cy="325447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8A225BDB-416E-4CA6-8A21-EDF7DC5D3A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95340"/>
            <a:stretch/>
          </p:blipFill>
          <p:spPr>
            <a:xfrm>
              <a:off x="6256911" y="2890681"/>
              <a:ext cx="4201015" cy="319548"/>
            </a:xfrm>
            <a:prstGeom prst="rect">
              <a:avLst/>
            </a:prstGeom>
          </p:spPr>
        </p:pic>
      </p:grp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150620DF-D708-4A4F-8A54-C46068B657F2}"/>
              </a:ext>
            </a:extLst>
          </p:cNvPr>
          <p:cNvSpPr txBox="1">
            <a:spLocks/>
          </p:cNvSpPr>
          <p:nvPr/>
        </p:nvSpPr>
        <p:spPr>
          <a:xfrm>
            <a:off x="8087977" y="6431012"/>
            <a:ext cx="3569090" cy="43471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600" dirty="0" err="1">
                <a:solidFill>
                  <a:srgbClr val="FFFFFF"/>
                </a:solidFill>
              </a:rPr>
              <a:t>Castagneyrol</a:t>
            </a:r>
            <a:r>
              <a:rPr lang="en-US" sz="2600" dirty="0">
                <a:solidFill>
                  <a:srgbClr val="FFFFFF"/>
                </a:solidFill>
              </a:rPr>
              <a:t> et al. 2012 @ Ecology</a:t>
            </a:r>
          </a:p>
          <a:p>
            <a:pPr algn="r"/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10839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1067306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3600" b="1" dirty="0"/>
              <a:t>Deterministic assembly processes:</a:t>
            </a:r>
            <a:br>
              <a:rPr lang="en-US" sz="3600" b="1" dirty="0"/>
            </a:br>
            <a:r>
              <a:rPr lang="en-US" sz="3600" b="1" dirty="0"/>
              <a:t>	</a:t>
            </a:r>
            <a:r>
              <a:rPr lang="en-US" sz="4700" b="1" dirty="0"/>
              <a:t>Mean Pairwise Taxa Index (</a:t>
            </a:r>
            <a:r>
              <a:rPr lang="en-US" sz="4700" b="1" i="1" dirty="0"/>
              <a:t>MPTI</a:t>
            </a:r>
            <a:r>
              <a:rPr lang="en-US" sz="4700" b="1" dirty="0"/>
              <a:t>)</a:t>
            </a:r>
            <a:r>
              <a:rPr lang="en-US" sz="4800" b="1" dirty="0"/>
              <a:t/>
            </a:r>
            <a:br>
              <a:rPr lang="en-US" sz="4800" b="1" dirty="0"/>
            </a:br>
            <a:endParaRPr lang="en-US" sz="4800" dirty="0"/>
          </a:p>
        </p:txBody>
      </p:sp>
      <p:grpSp>
        <p:nvGrpSpPr>
          <p:cNvPr id="2" name="群組 1"/>
          <p:cNvGrpSpPr/>
          <p:nvPr/>
        </p:nvGrpSpPr>
        <p:grpSpPr>
          <a:xfrm>
            <a:off x="4109395" y="1654096"/>
            <a:ext cx="4328908" cy="5129472"/>
            <a:chOff x="4089940" y="1615185"/>
            <a:chExt cx="4328908" cy="5129472"/>
          </a:xfrm>
        </p:grpSpPr>
        <p:sp>
          <p:nvSpPr>
            <p:cNvPr id="55" name="文字方塊 54"/>
            <p:cNvSpPr txBox="1"/>
            <p:nvPr/>
          </p:nvSpPr>
          <p:spPr>
            <a:xfrm>
              <a:off x="5391899" y="1615185"/>
              <a:ext cx="13693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/>
                <a:t>Null mean</a:t>
              </a:r>
              <a:endParaRPr lang="zh-TW" altLang="en-US" sz="2000" dirty="0"/>
            </a:p>
          </p:txBody>
        </p:sp>
        <p:grpSp>
          <p:nvGrpSpPr>
            <p:cNvPr id="70" name="群組 69"/>
            <p:cNvGrpSpPr/>
            <p:nvPr/>
          </p:nvGrpSpPr>
          <p:grpSpPr>
            <a:xfrm>
              <a:off x="4089940" y="2880694"/>
              <a:ext cx="4328908" cy="3077636"/>
              <a:chOff x="8750152" y="3136036"/>
              <a:chExt cx="2160000" cy="1711662"/>
            </a:xfrm>
          </p:grpSpPr>
          <p:cxnSp>
            <p:nvCxnSpPr>
              <p:cNvPr id="53" name="直線單箭頭接點 52"/>
              <p:cNvCxnSpPr/>
              <p:nvPr/>
            </p:nvCxnSpPr>
            <p:spPr>
              <a:xfrm>
                <a:off x="8750152" y="4847697"/>
                <a:ext cx="2160000" cy="1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矩形 55"/>
              <p:cNvSpPr/>
              <p:nvPr/>
            </p:nvSpPr>
            <p:spPr>
              <a:xfrm>
                <a:off x="9655950" y="3136036"/>
                <a:ext cx="126460" cy="1710418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9785796" y="3339787"/>
                <a:ext cx="126000" cy="150667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9524357" y="3619848"/>
                <a:ext cx="126000" cy="122661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9921739" y="3702994"/>
                <a:ext cx="126460" cy="114346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0" name="矩形 59"/>
              <p:cNvSpPr/>
              <p:nvPr/>
            </p:nvSpPr>
            <p:spPr>
              <a:xfrm>
                <a:off x="9393862" y="4203199"/>
                <a:ext cx="126460" cy="64326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10052962" y="4088810"/>
                <a:ext cx="115820" cy="7576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10173461" y="4483108"/>
                <a:ext cx="126000" cy="3633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9274329" y="4483107"/>
                <a:ext cx="110613" cy="363351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10308947" y="4679309"/>
                <a:ext cx="126000" cy="167147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5" name="矩形 64"/>
              <p:cNvSpPr/>
              <p:nvPr/>
            </p:nvSpPr>
            <p:spPr>
              <a:xfrm>
                <a:off x="9137566" y="4750291"/>
                <a:ext cx="126000" cy="9616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6" name="矩形 65"/>
              <p:cNvSpPr/>
              <p:nvPr/>
            </p:nvSpPr>
            <p:spPr>
              <a:xfrm>
                <a:off x="9004007" y="4797510"/>
                <a:ext cx="126000" cy="48943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8864632" y="4810695"/>
                <a:ext cx="126000" cy="3600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10444925" y="4800736"/>
                <a:ext cx="126000" cy="45719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10580452" y="4847283"/>
                <a:ext cx="126000" cy="0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cxnSp>
          <p:nvCxnSpPr>
            <p:cNvPr id="71" name="直線接點 70"/>
            <p:cNvCxnSpPr/>
            <p:nvPr/>
          </p:nvCxnSpPr>
          <p:spPr>
            <a:xfrm rot="5400000">
              <a:off x="4105647" y="3958979"/>
              <a:ext cx="3960000" cy="9726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文字方塊 71"/>
            <p:cNvSpPr txBox="1"/>
            <p:nvPr/>
          </p:nvSpPr>
          <p:spPr>
            <a:xfrm>
              <a:off x="4810032" y="6036771"/>
              <a:ext cx="288872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/>
                <a:t>Null distribution of </a:t>
              </a:r>
            </a:p>
            <a:p>
              <a:pPr algn="ctr"/>
              <a:r>
                <a:rPr lang="en-US" altLang="zh-TW" sz="2000" dirty="0"/>
                <a:t>mean pairwise distance</a:t>
              </a:r>
              <a:endParaRPr lang="zh-TW" altLang="en-US" sz="2000" dirty="0"/>
            </a:p>
          </p:txBody>
        </p:sp>
      </p:grpSp>
      <p:cxnSp>
        <p:nvCxnSpPr>
          <p:cNvPr id="77" name="直線單箭頭接點 76"/>
          <p:cNvCxnSpPr/>
          <p:nvPr/>
        </p:nvCxnSpPr>
        <p:spPr>
          <a:xfrm>
            <a:off x="265778" y="2444961"/>
            <a:ext cx="5832000" cy="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1939894" y="1315542"/>
            <a:ext cx="25610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200" dirty="0"/>
              <a:t>More </a:t>
            </a:r>
          </a:p>
          <a:p>
            <a:pPr algn="ctr"/>
            <a:r>
              <a:rPr lang="en-US" altLang="zh-TW" sz="3200" dirty="0">
                <a:solidFill>
                  <a:srgbClr val="FFC000"/>
                </a:solidFill>
              </a:rPr>
              <a:t>negative </a:t>
            </a:r>
            <a:r>
              <a:rPr lang="en-US" altLang="zh-TW" sz="3200" i="1" dirty="0"/>
              <a:t>MPTI</a:t>
            </a:r>
            <a:endParaRPr lang="zh-TW" altLang="en-US" sz="3200" dirty="0"/>
          </a:p>
        </p:txBody>
      </p:sp>
      <p:sp>
        <p:nvSpPr>
          <p:cNvPr id="75" name="矩形 74"/>
          <p:cNvSpPr/>
          <p:nvPr/>
        </p:nvSpPr>
        <p:spPr>
          <a:xfrm>
            <a:off x="1493137" y="2495032"/>
            <a:ext cx="345460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200" dirty="0"/>
              <a:t>Stronger </a:t>
            </a:r>
          </a:p>
          <a:p>
            <a:pPr algn="ctr"/>
            <a:r>
              <a:rPr lang="en-US" altLang="zh-TW" sz="3200" dirty="0" smtClean="0">
                <a:solidFill>
                  <a:srgbClr val="FFC000"/>
                </a:solidFill>
              </a:rPr>
              <a:t>homogeneous</a:t>
            </a:r>
            <a:endParaRPr lang="en-US" altLang="zh-TW" sz="3200" dirty="0">
              <a:solidFill>
                <a:srgbClr val="FFC000"/>
              </a:solidFill>
            </a:endParaRPr>
          </a:p>
          <a:p>
            <a:pPr algn="ctr"/>
            <a:r>
              <a:rPr lang="en-US" altLang="zh-TW" sz="3200" dirty="0"/>
              <a:t>assembly processes</a:t>
            </a:r>
            <a:endParaRPr lang="zh-TW" altLang="en-US" sz="3200" dirty="0"/>
          </a:p>
        </p:txBody>
      </p:sp>
      <p:cxnSp>
        <p:nvCxnSpPr>
          <p:cNvPr id="76" name="直線單箭頭接點 75"/>
          <p:cNvCxnSpPr/>
          <p:nvPr/>
        </p:nvCxnSpPr>
        <p:spPr>
          <a:xfrm rot="10800000">
            <a:off x="6114830" y="2443342"/>
            <a:ext cx="5832000" cy="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矩形 78"/>
          <p:cNvSpPr/>
          <p:nvPr/>
        </p:nvSpPr>
        <p:spPr>
          <a:xfrm>
            <a:off x="8153639" y="1321637"/>
            <a:ext cx="244906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200" dirty="0"/>
              <a:t>More </a:t>
            </a:r>
          </a:p>
          <a:p>
            <a:pPr algn="ctr"/>
            <a:r>
              <a:rPr lang="en-US" altLang="zh-TW" sz="3200" dirty="0">
                <a:solidFill>
                  <a:srgbClr val="FFC000"/>
                </a:solidFill>
              </a:rPr>
              <a:t>positive </a:t>
            </a:r>
            <a:r>
              <a:rPr lang="en-US" altLang="zh-TW" sz="3200" i="1" dirty="0"/>
              <a:t>MPTI</a:t>
            </a:r>
            <a:endParaRPr lang="zh-TW" altLang="en-US" sz="3200" dirty="0"/>
          </a:p>
        </p:txBody>
      </p:sp>
      <p:sp>
        <p:nvSpPr>
          <p:cNvPr id="81" name="矩形 80"/>
          <p:cNvSpPr/>
          <p:nvPr/>
        </p:nvSpPr>
        <p:spPr>
          <a:xfrm>
            <a:off x="7650872" y="2501127"/>
            <a:ext cx="3454600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200" dirty="0"/>
              <a:t>Stronger </a:t>
            </a:r>
          </a:p>
          <a:p>
            <a:pPr algn="ctr"/>
            <a:r>
              <a:rPr lang="en-US" altLang="zh-TW" sz="3200" dirty="0" smtClean="0">
                <a:solidFill>
                  <a:srgbClr val="FFC000"/>
                </a:solidFill>
              </a:rPr>
              <a:t>divergent</a:t>
            </a:r>
            <a:endParaRPr lang="en-US" altLang="zh-TW" sz="3200" dirty="0">
              <a:solidFill>
                <a:srgbClr val="FFC000"/>
              </a:solidFill>
            </a:endParaRPr>
          </a:p>
          <a:p>
            <a:pPr algn="ctr"/>
            <a:r>
              <a:rPr lang="en-US" altLang="zh-TW" sz="3200" dirty="0"/>
              <a:t>assembly processes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7466279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-1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1056000" y="293266"/>
            <a:ext cx="10080000" cy="2041374"/>
            <a:chOff x="1056000" y="559054"/>
            <a:chExt cx="10080000" cy="2041374"/>
          </a:xfrm>
        </p:grpSpPr>
        <p:sp>
          <p:nvSpPr>
            <p:cNvPr id="36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HNF</a:t>
              </a: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37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Bacteria</a:t>
              </a: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15808"/>
              <a:ext cx="10079997" cy="1684620"/>
              <a:chOff x="786827" y="8714701"/>
              <a:chExt cx="10079997" cy="1684620"/>
            </a:xfrm>
          </p:grpSpPr>
          <p:sp>
            <p:nvSpPr>
              <p:cNvPr id="39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52007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>
                    <a:solidFill>
                      <a:schemeClr val="tx1"/>
                    </a:solidFill>
                  </a:rPr>
                  <a:t>MPTI 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of HNF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0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39" idx="0"/>
                <a:endCxn id="36" idx="2"/>
              </p:cNvCxnSpPr>
              <p:nvPr/>
            </p:nvCxnSpPr>
            <p:spPr>
              <a:xfrm flipH="1" flipV="1">
                <a:off x="2046827" y="9113947"/>
                <a:ext cx="798493" cy="76152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7"/>
                <a:ext cx="4116985" cy="52385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2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41" idx="0"/>
                <a:endCxn id="37" idx="2"/>
              </p:cNvCxnSpPr>
              <p:nvPr/>
            </p:nvCxnSpPr>
            <p:spPr>
              <a:xfrm flipV="1">
                <a:off x="8808332" y="9113947"/>
                <a:ext cx="798495" cy="761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39" idx="3"/>
                <a:endCxn id="37" idx="1"/>
              </p:cNvCxnSpPr>
              <p:nvPr/>
            </p:nvCxnSpPr>
            <p:spPr>
              <a:xfrm flipV="1">
                <a:off x="4903813" y="8735947"/>
                <a:ext cx="3443014" cy="139955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41" idx="1"/>
                <a:endCxn id="36" idx="3"/>
              </p:cNvCxnSpPr>
              <p:nvPr/>
            </p:nvCxnSpPr>
            <p:spPr>
              <a:xfrm flipH="1" flipV="1">
                <a:off x="3306827" y="8735947"/>
                <a:ext cx="3443012" cy="140144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文字方塊 150">
                <a:extLst>
                  <a:ext uri="{FF2B5EF4-FFF2-40B4-BE49-F238E27FC236}">
                    <a16:creationId xmlns:a16="http://schemas.microsoft.com/office/drawing/2014/main" xmlns="" id="{6637ADFD-841A-40C6-9378-77FE186AC068}"/>
                  </a:ext>
                </a:extLst>
              </p:cNvPr>
              <p:cNvSpPr txBox="1"/>
              <p:nvPr/>
            </p:nvSpPr>
            <p:spPr>
              <a:xfrm>
                <a:off x="2534074" y="9096988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46" name="文字方塊 151">
                <a:extLst>
                  <a:ext uri="{FF2B5EF4-FFF2-40B4-BE49-F238E27FC236}">
                    <a16:creationId xmlns:a16="http://schemas.microsoft.com/office/drawing/2014/main" xmlns="" id="{6C1BAF4A-C994-4E31-B341-8CC7EE8FE8C0}"/>
                  </a:ext>
                </a:extLst>
              </p:cNvPr>
              <p:cNvSpPr txBox="1"/>
              <p:nvPr/>
            </p:nvSpPr>
            <p:spPr>
              <a:xfrm>
                <a:off x="8922016" y="9091123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47" name="文字方塊 152">
                <a:extLst>
                  <a:ext uri="{FF2B5EF4-FFF2-40B4-BE49-F238E27FC236}">
                    <a16:creationId xmlns:a16="http://schemas.microsoft.com/office/drawing/2014/main" xmlns="" id="{D368DB34-7676-4217-9C9A-B90A59E17B15}"/>
                  </a:ext>
                </a:extLst>
              </p:cNvPr>
              <p:cNvSpPr txBox="1"/>
              <p:nvPr/>
            </p:nvSpPr>
            <p:spPr>
              <a:xfrm>
                <a:off x="4498734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48" name="文字方塊 153">
                <a:extLst>
                  <a:ext uri="{FF2B5EF4-FFF2-40B4-BE49-F238E27FC236}">
                    <a16:creationId xmlns:a16="http://schemas.microsoft.com/office/drawing/2014/main" xmlns="" id="{B445528F-F8B4-4798-B6B0-9638751FCF7F}"/>
                  </a:ext>
                </a:extLst>
              </p:cNvPr>
              <p:cNvSpPr txBox="1"/>
              <p:nvPr/>
            </p:nvSpPr>
            <p:spPr>
              <a:xfrm>
                <a:off x="6951905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</p:grpSp>
      </p:grpSp>
      <p:grpSp>
        <p:nvGrpSpPr>
          <p:cNvPr id="20" name="群組 19"/>
          <p:cNvGrpSpPr/>
          <p:nvPr/>
        </p:nvGrpSpPr>
        <p:grpSpPr>
          <a:xfrm>
            <a:off x="507036" y="2635500"/>
            <a:ext cx="10628961" cy="4136252"/>
            <a:chOff x="399455" y="-162642"/>
            <a:chExt cx="10407308" cy="3357104"/>
          </a:xfrm>
        </p:grpSpPr>
        <p:cxnSp>
          <p:nvCxnSpPr>
            <p:cNvPr id="21" name="直線單箭頭接點 11">
              <a:extLst>
                <a:ext uri="{FF2B5EF4-FFF2-40B4-BE49-F238E27FC236}">
                  <a16:creationId xmlns:a16="http://schemas.microsoft.com/office/drawing/2014/main" xmlns="" id="{7DB4E6F1-6E32-4553-A7DF-D1C5A6D92F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06032" y="181878"/>
              <a:ext cx="17412" cy="224681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單箭頭接點 11">
              <a:extLst>
                <a:ext uri="{FF2B5EF4-FFF2-40B4-BE49-F238E27FC236}">
                  <a16:creationId xmlns:a16="http://schemas.microsoft.com/office/drawing/2014/main" xmlns="" id="{7DB4E6F1-6E32-4553-A7DF-D1C5A6D92F70}"/>
                </a:ext>
              </a:extLst>
            </p:cNvPr>
            <p:cNvCxnSpPr>
              <a:cxnSpLocks/>
            </p:cNvCxnSpPr>
            <p:nvPr/>
          </p:nvCxnSpPr>
          <p:spPr>
            <a:xfrm>
              <a:off x="1806032" y="2419969"/>
              <a:ext cx="4007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接點 22"/>
            <p:cNvCxnSpPr/>
            <p:nvPr/>
          </p:nvCxnSpPr>
          <p:spPr>
            <a:xfrm flipV="1">
              <a:off x="2094193" y="982772"/>
              <a:ext cx="3448595" cy="11321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矩形 23"/>
            <p:cNvSpPr/>
            <p:nvPr/>
          </p:nvSpPr>
          <p:spPr>
            <a:xfrm>
              <a:off x="2285004" y="2520000"/>
              <a:ext cx="3055899" cy="3747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sz="2400" dirty="0"/>
                <a:t>HNF (Bacteria) diversity</a:t>
              </a:r>
              <a:endParaRPr lang="zh-TW" altLang="en-US" sz="2400" dirty="0"/>
            </a:p>
          </p:txBody>
        </p:sp>
        <p:sp>
          <p:nvSpPr>
            <p:cNvPr id="25" name="矩形 24"/>
            <p:cNvSpPr/>
            <p:nvPr/>
          </p:nvSpPr>
          <p:spPr>
            <a:xfrm rot="16200000">
              <a:off x="-480813" y="717626"/>
              <a:ext cx="2935833" cy="11752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sz="2400" dirty="0"/>
                <a:t>Divergent</a:t>
              </a:r>
            </a:p>
            <a:p>
              <a:pPr algn="ctr"/>
              <a:r>
                <a:rPr lang="en-US" altLang="zh-TW" sz="2400" dirty="0"/>
                <a:t>assembly processes of </a:t>
              </a:r>
            </a:p>
            <a:p>
              <a:pPr algn="ctr"/>
              <a:r>
                <a:rPr lang="en-US" altLang="zh-TW" sz="2400" dirty="0"/>
                <a:t>Bacteria (HNF) community</a:t>
              </a:r>
              <a:endParaRPr lang="zh-TW" altLang="en-US" sz="2400" dirty="0"/>
            </a:p>
          </p:txBody>
        </p:sp>
        <p:cxnSp>
          <p:nvCxnSpPr>
            <p:cNvPr id="26" name="直線單箭頭接點 11">
              <a:extLst>
                <a:ext uri="{FF2B5EF4-FFF2-40B4-BE49-F238E27FC236}">
                  <a16:creationId xmlns:a16="http://schemas.microsoft.com/office/drawing/2014/main" xmlns="" id="{7DB4E6F1-6E32-4553-A7DF-D1C5A6D92F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99282" y="181879"/>
              <a:ext cx="17412" cy="224681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單箭頭接點 11">
              <a:extLst>
                <a:ext uri="{FF2B5EF4-FFF2-40B4-BE49-F238E27FC236}">
                  <a16:creationId xmlns:a16="http://schemas.microsoft.com/office/drawing/2014/main" xmlns="" id="{7DB4E6F1-6E32-4553-A7DF-D1C5A6D92F70}"/>
                </a:ext>
              </a:extLst>
            </p:cNvPr>
            <p:cNvCxnSpPr>
              <a:cxnSpLocks/>
            </p:cNvCxnSpPr>
            <p:nvPr/>
          </p:nvCxnSpPr>
          <p:spPr>
            <a:xfrm>
              <a:off x="6799281" y="2419968"/>
              <a:ext cx="40074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接點 27"/>
            <p:cNvCxnSpPr/>
            <p:nvPr/>
          </p:nvCxnSpPr>
          <p:spPr>
            <a:xfrm flipV="1">
              <a:off x="7087445" y="982771"/>
              <a:ext cx="3448595" cy="11321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矩形 28"/>
            <p:cNvSpPr/>
            <p:nvPr/>
          </p:nvSpPr>
          <p:spPr>
            <a:xfrm rot="16200000">
              <a:off x="5154114" y="1079260"/>
              <a:ext cx="2589027" cy="4520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sz="2400" dirty="0"/>
                <a:t>Bacteria  (HNF) diversity</a:t>
              </a:r>
              <a:endParaRPr lang="zh-TW" altLang="en-US" sz="2400" dirty="0"/>
            </a:p>
          </p:txBody>
        </p:sp>
        <p:sp>
          <p:nvSpPr>
            <p:cNvPr id="30" name="矩形 29"/>
            <p:cNvSpPr/>
            <p:nvPr/>
          </p:nvSpPr>
          <p:spPr>
            <a:xfrm>
              <a:off x="6819998" y="2520000"/>
              <a:ext cx="3983454" cy="67446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TW" sz="2400" dirty="0"/>
                <a:t>Divergent assembly processes </a:t>
              </a:r>
            </a:p>
            <a:p>
              <a:pPr algn="ctr"/>
              <a:r>
                <a:rPr lang="en-US" altLang="zh-TW" sz="2400" dirty="0"/>
                <a:t>of Bacteria (HNF) community</a:t>
              </a:r>
              <a:endParaRPr lang="zh-TW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515780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sz="3600" b="1" dirty="0">
                <a:solidFill>
                  <a:srgbClr val="FFC000"/>
                </a:solidFill>
              </a:rPr>
              <a:t>α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725" y="-1"/>
            <a:ext cx="83272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130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sz="3600" b="1" dirty="0">
                <a:solidFill>
                  <a:srgbClr val="FFC000"/>
                </a:solidFill>
              </a:rPr>
              <a:t>α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1" y="1529955"/>
            <a:ext cx="10656090" cy="5328045"/>
          </a:xfrm>
          <a:prstGeom prst="rect">
            <a:avLst/>
          </a:prstGeom>
        </p:spPr>
      </p:pic>
      <p:grpSp>
        <p:nvGrpSpPr>
          <p:cNvPr id="7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3638145" y="36916"/>
            <a:ext cx="8392800" cy="1315230"/>
            <a:chOff x="1056000" y="559054"/>
            <a:chExt cx="10080000" cy="2002763"/>
          </a:xfrm>
        </p:grpSpPr>
        <p:sp>
          <p:nvSpPr>
            <p:cNvPr id="8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HNF</a:t>
              </a: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Bacteria</a:t>
              </a: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37054"/>
              <a:ext cx="10079997" cy="1624763"/>
              <a:chOff x="786827" y="8735947"/>
              <a:chExt cx="10079997" cy="1624763"/>
            </a:xfrm>
          </p:grpSpPr>
          <p:sp>
            <p:nvSpPr>
              <p:cNvPr id="12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485242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TW" sz="1400" b="1" dirty="0">
                    <a:solidFill>
                      <a:schemeClr val="tx1"/>
                    </a:solidFill>
                  </a:rPr>
                  <a:t>α</a:t>
                </a:r>
                <a:r>
                  <a:rPr lang="en-US" altLang="zh-TW" sz="1400" i="1" dirty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>
                    <a:solidFill>
                      <a:schemeClr val="tx1"/>
                    </a:solidFill>
                  </a:rPr>
                  <a:t> of HNF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2" idx="0"/>
                <a:endCxn id="8" idx="2"/>
              </p:cNvCxnSpPr>
              <p:nvPr/>
            </p:nvCxnSpPr>
            <p:spPr>
              <a:xfrm flipH="1" flipV="1">
                <a:off x="2046827" y="9113946"/>
                <a:ext cx="798494" cy="76152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ot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8"/>
                <a:ext cx="4116985" cy="485242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TW" sz="1400" b="1" dirty="0">
                    <a:solidFill>
                      <a:schemeClr val="tx1">
                        <a:lumMod val="50000"/>
                      </a:schemeClr>
                    </a:solidFill>
                  </a:rPr>
                  <a:t>α</a:t>
                </a:r>
                <a:r>
                  <a:rPr lang="en-US" altLang="zh-TW" sz="1400" i="1" dirty="0">
                    <a:solidFill>
                      <a:schemeClr val="tx1">
                        <a:lumMod val="50000"/>
                      </a:schemeClr>
                    </a:solidFill>
                  </a:rPr>
                  <a:t>MPTI</a:t>
                </a:r>
                <a:r>
                  <a:rPr lang="en-US" altLang="zh-TW" sz="1400" dirty="0">
                    <a:solidFill>
                      <a:schemeClr val="tx1">
                        <a:lumMod val="50000"/>
                      </a:schemeClr>
                    </a:solidFill>
                  </a:rPr>
                  <a:t> of bacteria community</a:t>
                </a:r>
                <a:endParaRPr lang="zh-TW" altLang="en-US" sz="14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5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4" idx="0"/>
                <a:endCxn id="10" idx="2"/>
              </p:cNvCxnSpPr>
              <p:nvPr/>
            </p:nvCxnSpPr>
            <p:spPr>
              <a:xfrm flipV="1">
                <a:off x="8808332" y="9113946"/>
                <a:ext cx="798495" cy="76152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2" idx="3"/>
                <a:endCxn id="10" idx="1"/>
              </p:cNvCxnSpPr>
              <p:nvPr/>
            </p:nvCxnSpPr>
            <p:spPr>
              <a:xfrm flipV="1">
                <a:off x="4903813" y="8735947"/>
                <a:ext cx="3443014" cy="138214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ot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4" idx="1"/>
                <a:endCxn id="8" idx="3"/>
              </p:cNvCxnSpPr>
              <p:nvPr/>
            </p:nvCxnSpPr>
            <p:spPr>
              <a:xfrm flipH="1" flipV="1">
                <a:off x="3306827" y="8735947"/>
                <a:ext cx="3443013" cy="138214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76320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sz="3600" b="1" dirty="0">
                <a:solidFill>
                  <a:srgbClr val="FFC000"/>
                </a:solidFill>
              </a:rPr>
              <a:t>α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1" y="1529955"/>
            <a:ext cx="10656090" cy="5328045"/>
          </a:xfrm>
          <a:prstGeom prst="rect">
            <a:avLst/>
          </a:prstGeom>
        </p:spPr>
      </p:pic>
      <p:grpSp>
        <p:nvGrpSpPr>
          <p:cNvPr id="7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3638145" y="36916"/>
            <a:ext cx="8392800" cy="1315230"/>
            <a:chOff x="1056000" y="559054"/>
            <a:chExt cx="10080000" cy="2002763"/>
          </a:xfrm>
        </p:grpSpPr>
        <p:sp>
          <p:nvSpPr>
            <p:cNvPr id="8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HNF</a:t>
              </a: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Bacteria</a:t>
              </a: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37054"/>
              <a:ext cx="10079997" cy="1624763"/>
              <a:chOff x="786827" y="8735947"/>
              <a:chExt cx="10079997" cy="1624763"/>
            </a:xfrm>
          </p:grpSpPr>
          <p:sp>
            <p:nvSpPr>
              <p:cNvPr id="12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485242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TW" sz="1400" b="1" dirty="0">
                    <a:solidFill>
                      <a:schemeClr val="tx1">
                        <a:lumMod val="50000"/>
                      </a:schemeClr>
                    </a:solidFill>
                  </a:rPr>
                  <a:t>α</a:t>
                </a:r>
                <a:r>
                  <a:rPr lang="en-US" altLang="zh-TW" sz="1400" i="1" dirty="0">
                    <a:solidFill>
                      <a:schemeClr val="tx1">
                        <a:lumMod val="50000"/>
                      </a:schemeClr>
                    </a:solidFill>
                  </a:rPr>
                  <a:t>MPTI</a:t>
                </a:r>
                <a:r>
                  <a:rPr lang="en-US" altLang="zh-TW" sz="1400" dirty="0">
                    <a:solidFill>
                      <a:schemeClr val="tx1">
                        <a:lumMod val="50000"/>
                      </a:schemeClr>
                    </a:solidFill>
                  </a:rPr>
                  <a:t> of HNF community</a:t>
                </a:r>
                <a:endParaRPr lang="zh-TW" altLang="en-US" sz="14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3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2" idx="0"/>
                <a:endCxn id="8" idx="2"/>
              </p:cNvCxnSpPr>
              <p:nvPr/>
            </p:nvCxnSpPr>
            <p:spPr>
              <a:xfrm flipH="1" flipV="1">
                <a:off x="2046827" y="9113946"/>
                <a:ext cx="798494" cy="76152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8"/>
                <a:ext cx="4116985" cy="485242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zh-TW" sz="1400" b="1" dirty="0">
                    <a:solidFill>
                      <a:schemeClr val="tx1"/>
                    </a:solidFill>
                  </a:rPr>
                  <a:t>α</a:t>
                </a:r>
                <a:r>
                  <a:rPr lang="en-US" altLang="zh-TW" sz="1400" i="1" dirty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5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4" idx="0"/>
                <a:endCxn id="10" idx="2"/>
              </p:cNvCxnSpPr>
              <p:nvPr/>
            </p:nvCxnSpPr>
            <p:spPr>
              <a:xfrm flipV="1">
                <a:off x="8808332" y="9113946"/>
                <a:ext cx="798495" cy="76152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2" idx="3"/>
                <a:endCxn id="10" idx="1"/>
              </p:cNvCxnSpPr>
              <p:nvPr/>
            </p:nvCxnSpPr>
            <p:spPr>
              <a:xfrm flipV="1">
                <a:off x="4903813" y="8735947"/>
                <a:ext cx="3443014" cy="138214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4" idx="1"/>
                <a:endCxn id="8" idx="3"/>
              </p:cNvCxnSpPr>
              <p:nvPr/>
            </p:nvCxnSpPr>
            <p:spPr>
              <a:xfrm flipH="1" flipV="1">
                <a:off x="3306827" y="8735947"/>
                <a:ext cx="3443013" cy="138214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文字方塊 151">
            <a:extLst>
              <a:ext uri="{FF2B5EF4-FFF2-40B4-BE49-F238E27FC236}">
                <a16:creationId xmlns:a16="http://schemas.microsoft.com/office/drawing/2014/main" xmlns="" id="{6C1BAF4A-C994-4E31-B341-8CC7EE8FE8C0}"/>
              </a:ext>
            </a:extLst>
          </p:cNvPr>
          <p:cNvSpPr txBox="1"/>
          <p:nvPr/>
        </p:nvSpPr>
        <p:spPr>
          <a:xfrm>
            <a:off x="10317003" y="385040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  <p:sp>
        <p:nvSpPr>
          <p:cNvPr id="19" name="文字方塊 152">
            <a:extLst>
              <a:ext uri="{FF2B5EF4-FFF2-40B4-BE49-F238E27FC236}">
                <a16:creationId xmlns:a16="http://schemas.microsoft.com/office/drawing/2014/main" xmlns="" id="{D368DB34-7676-4217-9C9A-B90A59E17B15}"/>
              </a:ext>
            </a:extLst>
          </p:cNvPr>
          <p:cNvSpPr txBox="1"/>
          <p:nvPr/>
        </p:nvSpPr>
        <p:spPr>
          <a:xfrm>
            <a:off x="6964993" y="137387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4838682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直線單箭頭接點 11">
            <a:extLst>
              <a:ext uri="{FF2B5EF4-FFF2-40B4-BE49-F238E27FC236}">
                <a16:creationId xmlns:a16="http://schemas.microsoft.com/office/drawing/2014/main" xmlns="" id="{7DB4E6F1-6E32-4553-A7DF-D1C5A6D92F70}"/>
              </a:ext>
            </a:extLst>
          </p:cNvPr>
          <p:cNvCxnSpPr>
            <a:cxnSpLocks/>
          </p:cNvCxnSpPr>
          <p:nvPr/>
        </p:nvCxnSpPr>
        <p:spPr>
          <a:xfrm flipH="1" flipV="1">
            <a:off x="1447458" y="287590"/>
            <a:ext cx="17783" cy="2768274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11">
            <a:extLst>
              <a:ext uri="{FF2B5EF4-FFF2-40B4-BE49-F238E27FC236}">
                <a16:creationId xmlns:a16="http://schemas.microsoft.com/office/drawing/2014/main" xmlns="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1447458" y="3045118"/>
            <a:ext cx="4092833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flipV="1">
            <a:off x="1741756" y="1274363"/>
            <a:ext cx="3522043" cy="13948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2283681" y="3168366"/>
            <a:ext cx="24268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Bacteria diversity</a:t>
            </a:r>
            <a:endParaRPr lang="zh-TW" altLang="en-US" sz="2400" dirty="0"/>
          </a:p>
        </p:txBody>
      </p:sp>
      <p:sp>
        <p:nvSpPr>
          <p:cNvPr id="25" name="矩形 24"/>
          <p:cNvSpPr/>
          <p:nvPr/>
        </p:nvSpPr>
        <p:spPr>
          <a:xfrm rot="16200000">
            <a:off x="85962" y="1440887"/>
            <a:ext cx="18435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HNF diversity</a:t>
            </a:r>
            <a:endParaRPr lang="zh-TW" altLang="en-US" sz="2400" dirty="0"/>
          </a:p>
        </p:txBody>
      </p:sp>
      <p:cxnSp>
        <p:nvCxnSpPr>
          <p:cNvPr id="31" name="直線單箭頭接點 11">
            <a:extLst>
              <a:ext uri="{FF2B5EF4-FFF2-40B4-BE49-F238E27FC236}">
                <a16:creationId xmlns:a16="http://schemas.microsoft.com/office/drawing/2014/main" xmlns="" id="{7DB4E6F1-6E32-4553-A7DF-D1C5A6D92F70}"/>
              </a:ext>
            </a:extLst>
          </p:cNvPr>
          <p:cNvCxnSpPr>
            <a:cxnSpLocks/>
          </p:cNvCxnSpPr>
          <p:nvPr/>
        </p:nvCxnSpPr>
        <p:spPr>
          <a:xfrm flipH="1" flipV="1">
            <a:off x="7126452" y="326546"/>
            <a:ext cx="17783" cy="2768274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11">
            <a:extLst>
              <a:ext uri="{FF2B5EF4-FFF2-40B4-BE49-F238E27FC236}">
                <a16:creationId xmlns:a16="http://schemas.microsoft.com/office/drawing/2014/main" xmlns="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7126452" y="3084074"/>
            <a:ext cx="4092833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 flipV="1">
            <a:off x="7420750" y="1313319"/>
            <a:ext cx="3522043" cy="13948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7962675" y="3207322"/>
            <a:ext cx="24268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Bacteria diversity</a:t>
            </a:r>
            <a:endParaRPr lang="zh-TW" altLang="en-US" sz="2400" dirty="0"/>
          </a:p>
        </p:txBody>
      </p:sp>
      <p:sp>
        <p:nvSpPr>
          <p:cNvPr id="35" name="矩形 34"/>
          <p:cNvSpPr/>
          <p:nvPr/>
        </p:nvSpPr>
        <p:spPr>
          <a:xfrm rot="16200000">
            <a:off x="5764956" y="1479843"/>
            <a:ext cx="18435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HNF diversity</a:t>
            </a:r>
            <a:endParaRPr lang="zh-TW" altLang="en-US" sz="2400" dirty="0"/>
          </a:p>
        </p:txBody>
      </p:sp>
      <p:cxnSp>
        <p:nvCxnSpPr>
          <p:cNvPr id="36" name="直線單箭頭接點 11">
            <a:extLst>
              <a:ext uri="{FF2B5EF4-FFF2-40B4-BE49-F238E27FC236}">
                <a16:creationId xmlns:a16="http://schemas.microsoft.com/office/drawing/2014/main" xmlns="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237264" y="4948702"/>
            <a:ext cx="11854217" cy="32065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4168524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Stronger divergent processes</a:t>
            </a:r>
            <a:endParaRPr lang="en-US" sz="4800" dirty="0"/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0" y="4964734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/>
              <a:t>Tighter association (</a:t>
            </a:r>
            <a:r>
              <a:rPr lang="en-US" altLang="zh-TW" sz="3600" b="1" dirty="0">
                <a:solidFill>
                  <a:srgbClr val="FFC000"/>
                </a:solidFill>
              </a:rPr>
              <a:t>larger R</a:t>
            </a:r>
            <a:r>
              <a:rPr lang="en-US" altLang="zh-TW" sz="3600" b="1" baseline="30000" dirty="0">
                <a:solidFill>
                  <a:srgbClr val="FFC000"/>
                </a:solidFill>
              </a:rPr>
              <a:t>2</a:t>
            </a:r>
            <a:r>
              <a:rPr lang="en-US" altLang="zh-TW" sz="3600" b="1" dirty="0"/>
              <a:t>) ?</a:t>
            </a:r>
            <a:endParaRPr lang="en-US" sz="4800" dirty="0"/>
          </a:p>
        </p:txBody>
      </p:sp>
      <p:sp>
        <p:nvSpPr>
          <p:cNvPr id="41" name="流程圖: 接點 40"/>
          <p:cNvSpPr/>
          <p:nvPr/>
        </p:nvSpPr>
        <p:spPr>
          <a:xfrm>
            <a:off x="2081719" y="178988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流程圖: 接點 41"/>
          <p:cNvSpPr/>
          <p:nvPr/>
        </p:nvSpPr>
        <p:spPr>
          <a:xfrm>
            <a:off x="2770716" y="253685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流程圖: 接點 42"/>
          <p:cNvSpPr/>
          <p:nvPr/>
        </p:nvSpPr>
        <p:spPr>
          <a:xfrm>
            <a:off x="2993208" y="1656675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流程圖: 接點 43"/>
          <p:cNvSpPr/>
          <p:nvPr/>
        </p:nvSpPr>
        <p:spPr>
          <a:xfrm>
            <a:off x="4031654" y="209559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流程圖: 接點 44"/>
          <p:cNvSpPr/>
          <p:nvPr/>
        </p:nvSpPr>
        <p:spPr>
          <a:xfrm>
            <a:off x="1934287" y="238078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" name="流程圖: 接點 45"/>
          <p:cNvSpPr/>
          <p:nvPr/>
        </p:nvSpPr>
        <p:spPr>
          <a:xfrm>
            <a:off x="4413115" y="141456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流程圖: 接點 46"/>
          <p:cNvSpPr/>
          <p:nvPr/>
        </p:nvSpPr>
        <p:spPr>
          <a:xfrm>
            <a:off x="5039352" y="222026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流程圖: 接點 47"/>
          <p:cNvSpPr/>
          <p:nvPr/>
        </p:nvSpPr>
        <p:spPr>
          <a:xfrm>
            <a:off x="2430639" y="125931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流程圖: 接點 48"/>
          <p:cNvSpPr/>
          <p:nvPr/>
        </p:nvSpPr>
        <p:spPr>
          <a:xfrm>
            <a:off x="3517278" y="260406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流程圖: 接點 49"/>
          <p:cNvSpPr/>
          <p:nvPr/>
        </p:nvSpPr>
        <p:spPr>
          <a:xfrm>
            <a:off x="4966415" y="113582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流程圖: 接點 50"/>
          <p:cNvSpPr/>
          <p:nvPr/>
        </p:nvSpPr>
        <p:spPr>
          <a:xfrm>
            <a:off x="3798562" y="94155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2" name="流程圖: 接點 51"/>
          <p:cNvSpPr/>
          <p:nvPr/>
        </p:nvSpPr>
        <p:spPr>
          <a:xfrm>
            <a:off x="3121489" y="2163072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流程圖: 接點 52"/>
          <p:cNvSpPr/>
          <p:nvPr/>
        </p:nvSpPr>
        <p:spPr>
          <a:xfrm>
            <a:off x="4359115" y="55066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流程圖: 接點 53"/>
          <p:cNvSpPr/>
          <p:nvPr/>
        </p:nvSpPr>
        <p:spPr>
          <a:xfrm>
            <a:off x="4764597" y="178360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流程圖: 接點 54"/>
          <p:cNvSpPr/>
          <p:nvPr/>
        </p:nvSpPr>
        <p:spPr>
          <a:xfrm>
            <a:off x="8080992" y="202579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流程圖: 接點 55"/>
          <p:cNvSpPr/>
          <p:nvPr/>
        </p:nvSpPr>
        <p:spPr>
          <a:xfrm>
            <a:off x="8399904" y="2605814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流程圖: 接點 56"/>
          <p:cNvSpPr/>
          <p:nvPr/>
        </p:nvSpPr>
        <p:spPr>
          <a:xfrm>
            <a:off x="8622396" y="172563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流程圖: 接點 57"/>
          <p:cNvSpPr/>
          <p:nvPr/>
        </p:nvSpPr>
        <p:spPr>
          <a:xfrm>
            <a:off x="9886403" y="163365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流程圖: 接點 58"/>
          <p:cNvSpPr/>
          <p:nvPr/>
        </p:nvSpPr>
        <p:spPr>
          <a:xfrm>
            <a:off x="7563475" y="2449744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流程圖: 接點 59"/>
          <p:cNvSpPr/>
          <p:nvPr/>
        </p:nvSpPr>
        <p:spPr>
          <a:xfrm>
            <a:off x="10042303" y="148351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流程圖: 接點 60"/>
          <p:cNvSpPr/>
          <p:nvPr/>
        </p:nvSpPr>
        <p:spPr>
          <a:xfrm>
            <a:off x="10925010" y="134331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流程圖: 接點 61"/>
          <p:cNvSpPr/>
          <p:nvPr/>
        </p:nvSpPr>
        <p:spPr>
          <a:xfrm>
            <a:off x="8399904" y="202579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流程圖: 接點 62"/>
          <p:cNvSpPr/>
          <p:nvPr/>
        </p:nvSpPr>
        <p:spPr>
          <a:xfrm>
            <a:off x="9135192" y="229039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流程圖: 接點 63"/>
          <p:cNvSpPr/>
          <p:nvPr/>
        </p:nvSpPr>
        <p:spPr>
          <a:xfrm>
            <a:off x="10595603" y="120477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流程圖: 接點 64"/>
          <p:cNvSpPr/>
          <p:nvPr/>
        </p:nvSpPr>
        <p:spPr>
          <a:xfrm>
            <a:off x="9522885" y="164348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6" name="流程圖: 接點 65"/>
          <p:cNvSpPr/>
          <p:nvPr/>
        </p:nvSpPr>
        <p:spPr>
          <a:xfrm>
            <a:off x="8750677" y="223202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流程圖: 接點 66"/>
          <p:cNvSpPr/>
          <p:nvPr/>
        </p:nvSpPr>
        <p:spPr>
          <a:xfrm>
            <a:off x="10537409" y="1543875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流程圖: 接點 67"/>
          <p:cNvSpPr/>
          <p:nvPr/>
        </p:nvSpPr>
        <p:spPr>
          <a:xfrm>
            <a:off x="10393785" y="185255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61192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直線單箭頭接點 11">
            <a:extLst>
              <a:ext uri="{FF2B5EF4-FFF2-40B4-BE49-F238E27FC236}">
                <a16:creationId xmlns:a16="http://schemas.microsoft.com/office/drawing/2014/main" xmlns="" id="{7DB4E6F1-6E32-4553-A7DF-D1C5A6D92F70}"/>
              </a:ext>
            </a:extLst>
          </p:cNvPr>
          <p:cNvCxnSpPr>
            <a:cxnSpLocks/>
          </p:cNvCxnSpPr>
          <p:nvPr/>
        </p:nvCxnSpPr>
        <p:spPr>
          <a:xfrm flipH="1" flipV="1">
            <a:off x="1447458" y="287590"/>
            <a:ext cx="17783" cy="2768274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11">
            <a:extLst>
              <a:ext uri="{FF2B5EF4-FFF2-40B4-BE49-F238E27FC236}">
                <a16:creationId xmlns:a16="http://schemas.microsoft.com/office/drawing/2014/main" xmlns="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1447458" y="3045118"/>
            <a:ext cx="4092833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2283681" y="3168366"/>
            <a:ext cx="24268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Bacteria diversity</a:t>
            </a:r>
            <a:endParaRPr lang="zh-TW" altLang="en-US" sz="2400" dirty="0"/>
          </a:p>
        </p:txBody>
      </p:sp>
      <p:sp>
        <p:nvSpPr>
          <p:cNvPr id="25" name="矩形 24"/>
          <p:cNvSpPr/>
          <p:nvPr/>
        </p:nvSpPr>
        <p:spPr>
          <a:xfrm rot="16200000">
            <a:off x="85962" y="1440887"/>
            <a:ext cx="18435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HNF diversity</a:t>
            </a:r>
            <a:endParaRPr lang="zh-TW" altLang="en-US" sz="2400" dirty="0"/>
          </a:p>
        </p:txBody>
      </p:sp>
      <p:cxnSp>
        <p:nvCxnSpPr>
          <p:cNvPr id="31" name="直線單箭頭接點 11">
            <a:extLst>
              <a:ext uri="{FF2B5EF4-FFF2-40B4-BE49-F238E27FC236}">
                <a16:creationId xmlns:a16="http://schemas.microsoft.com/office/drawing/2014/main" xmlns="" id="{7DB4E6F1-6E32-4553-A7DF-D1C5A6D92F70}"/>
              </a:ext>
            </a:extLst>
          </p:cNvPr>
          <p:cNvCxnSpPr>
            <a:cxnSpLocks/>
          </p:cNvCxnSpPr>
          <p:nvPr/>
        </p:nvCxnSpPr>
        <p:spPr>
          <a:xfrm flipH="1" flipV="1">
            <a:off x="7126452" y="326546"/>
            <a:ext cx="17783" cy="2768274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11">
            <a:extLst>
              <a:ext uri="{FF2B5EF4-FFF2-40B4-BE49-F238E27FC236}">
                <a16:creationId xmlns:a16="http://schemas.microsoft.com/office/drawing/2014/main" xmlns="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7126452" y="3084074"/>
            <a:ext cx="4092833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/>
          <p:cNvCxnSpPr/>
          <p:nvPr/>
        </p:nvCxnSpPr>
        <p:spPr>
          <a:xfrm flipV="1">
            <a:off x="7568119" y="658661"/>
            <a:ext cx="3025302" cy="223045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7962675" y="3207322"/>
            <a:ext cx="24268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Bacteria diversity</a:t>
            </a:r>
            <a:endParaRPr lang="zh-TW" altLang="en-US" sz="2400" dirty="0"/>
          </a:p>
        </p:txBody>
      </p:sp>
      <p:sp>
        <p:nvSpPr>
          <p:cNvPr id="35" name="矩形 34"/>
          <p:cNvSpPr/>
          <p:nvPr/>
        </p:nvSpPr>
        <p:spPr>
          <a:xfrm rot="16200000">
            <a:off x="5764956" y="1479843"/>
            <a:ext cx="18435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/>
              <a:t>HNF diversity</a:t>
            </a:r>
            <a:endParaRPr lang="zh-TW" altLang="en-US" sz="2400" dirty="0"/>
          </a:p>
        </p:txBody>
      </p:sp>
      <p:cxnSp>
        <p:nvCxnSpPr>
          <p:cNvPr id="36" name="直線單箭頭接點 11">
            <a:extLst>
              <a:ext uri="{FF2B5EF4-FFF2-40B4-BE49-F238E27FC236}">
                <a16:creationId xmlns:a16="http://schemas.microsoft.com/office/drawing/2014/main" xmlns="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237264" y="4948702"/>
            <a:ext cx="11854217" cy="32065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4168524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Stronger divergent processes</a:t>
            </a:r>
            <a:endParaRPr lang="en-US" sz="4800" dirty="0"/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0" y="4964734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/>
              <a:t>Larger diversity effects (</a:t>
            </a:r>
            <a:r>
              <a:rPr lang="en-US" altLang="zh-TW" sz="3600" b="1" dirty="0">
                <a:solidFill>
                  <a:srgbClr val="FFC000"/>
                </a:solidFill>
              </a:rPr>
              <a:t>larger regression coefficient</a:t>
            </a:r>
            <a:r>
              <a:rPr lang="en-US" altLang="zh-TW" sz="3600" b="1" dirty="0"/>
              <a:t>) ?</a:t>
            </a:r>
            <a:endParaRPr lang="en-US" sz="4800" dirty="0"/>
          </a:p>
        </p:txBody>
      </p:sp>
      <p:cxnSp>
        <p:nvCxnSpPr>
          <p:cNvPr id="47" name="直線接點 46"/>
          <p:cNvCxnSpPr/>
          <p:nvPr/>
        </p:nvCxnSpPr>
        <p:spPr>
          <a:xfrm flipV="1">
            <a:off x="1741756" y="1274363"/>
            <a:ext cx="3522043" cy="13948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流程圖: 接點 47"/>
          <p:cNvSpPr/>
          <p:nvPr/>
        </p:nvSpPr>
        <p:spPr>
          <a:xfrm>
            <a:off x="2081719" y="178988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流程圖: 接點 48"/>
          <p:cNvSpPr/>
          <p:nvPr/>
        </p:nvSpPr>
        <p:spPr>
          <a:xfrm>
            <a:off x="2770716" y="253685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0" name="流程圖: 接點 49"/>
          <p:cNvSpPr/>
          <p:nvPr/>
        </p:nvSpPr>
        <p:spPr>
          <a:xfrm>
            <a:off x="2993208" y="1656675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流程圖: 接點 50"/>
          <p:cNvSpPr/>
          <p:nvPr/>
        </p:nvSpPr>
        <p:spPr>
          <a:xfrm>
            <a:off x="4031654" y="209559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流程圖: 接點 51"/>
          <p:cNvSpPr/>
          <p:nvPr/>
        </p:nvSpPr>
        <p:spPr>
          <a:xfrm>
            <a:off x="1934287" y="238078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流程圖: 接點 52"/>
          <p:cNvSpPr/>
          <p:nvPr/>
        </p:nvSpPr>
        <p:spPr>
          <a:xfrm>
            <a:off x="4413115" y="141456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流程圖: 接點 53"/>
          <p:cNvSpPr/>
          <p:nvPr/>
        </p:nvSpPr>
        <p:spPr>
          <a:xfrm>
            <a:off x="5039352" y="222026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流程圖: 接點 54"/>
          <p:cNvSpPr/>
          <p:nvPr/>
        </p:nvSpPr>
        <p:spPr>
          <a:xfrm>
            <a:off x="2430639" y="125931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6" name="流程圖: 接點 55"/>
          <p:cNvSpPr/>
          <p:nvPr/>
        </p:nvSpPr>
        <p:spPr>
          <a:xfrm>
            <a:off x="3517278" y="260406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流程圖: 接點 56"/>
          <p:cNvSpPr/>
          <p:nvPr/>
        </p:nvSpPr>
        <p:spPr>
          <a:xfrm>
            <a:off x="4966415" y="113582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流程圖: 接點 57"/>
          <p:cNvSpPr/>
          <p:nvPr/>
        </p:nvSpPr>
        <p:spPr>
          <a:xfrm>
            <a:off x="3798562" y="94155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9" name="流程圖: 接點 58"/>
          <p:cNvSpPr/>
          <p:nvPr/>
        </p:nvSpPr>
        <p:spPr>
          <a:xfrm>
            <a:off x="3121489" y="2163072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流程圖: 接點 59"/>
          <p:cNvSpPr/>
          <p:nvPr/>
        </p:nvSpPr>
        <p:spPr>
          <a:xfrm>
            <a:off x="4359115" y="55066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流程圖: 接點 60"/>
          <p:cNvSpPr/>
          <p:nvPr/>
        </p:nvSpPr>
        <p:spPr>
          <a:xfrm>
            <a:off x="4764597" y="178360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流程圖: 接點 61"/>
          <p:cNvSpPr/>
          <p:nvPr/>
        </p:nvSpPr>
        <p:spPr>
          <a:xfrm>
            <a:off x="7679681" y="1740418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流程圖: 接點 62"/>
          <p:cNvSpPr/>
          <p:nvPr/>
        </p:nvSpPr>
        <p:spPr>
          <a:xfrm>
            <a:off x="8419965" y="285415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4" name="流程圖: 接點 63"/>
          <p:cNvSpPr/>
          <p:nvPr/>
        </p:nvSpPr>
        <p:spPr>
          <a:xfrm>
            <a:off x="8541818" y="177143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5" name="流程圖: 接點 64"/>
          <p:cNvSpPr/>
          <p:nvPr/>
        </p:nvSpPr>
        <p:spPr>
          <a:xfrm>
            <a:off x="9287107" y="1840497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流程圖: 接點 65"/>
          <p:cNvSpPr/>
          <p:nvPr/>
        </p:nvSpPr>
        <p:spPr>
          <a:xfrm>
            <a:off x="7482897" y="2495543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流程圖: 接點 66"/>
          <p:cNvSpPr/>
          <p:nvPr/>
        </p:nvSpPr>
        <p:spPr>
          <a:xfrm>
            <a:off x="10185337" y="1737034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流程圖: 接點 67"/>
          <p:cNvSpPr/>
          <p:nvPr/>
        </p:nvSpPr>
        <p:spPr>
          <a:xfrm>
            <a:off x="10198829" y="21519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9" name="流程圖: 接點 68"/>
          <p:cNvSpPr/>
          <p:nvPr/>
        </p:nvSpPr>
        <p:spPr>
          <a:xfrm>
            <a:off x="7908675" y="286045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0" name="流程圖: 接點 69"/>
          <p:cNvSpPr/>
          <p:nvPr/>
        </p:nvSpPr>
        <p:spPr>
          <a:xfrm>
            <a:off x="9065888" y="2718821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流程圖: 接點 70"/>
          <p:cNvSpPr/>
          <p:nvPr/>
        </p:nvSpPr>
        <p:spPr>
          <a:xfrm>
            <a:off x="10871010" y="1189820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流程圖: 接點 71"/>
          <p:cNvSpPr/>
          <p:nvPr/>
        </p:nvSpPr>
        <p:spPr>
          <a:xfrm>
            <a:off x="8787006" y="1142575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3" name="流程圖: 接點 72"/>
          <p:cNvSpPr/>
          <p:nvPr/>
        </p:nvSpPr>
        <p:spPr>
          <a:xfrm>
            <a:off x="8670099" y="2277827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4" name="流程圖: 接點 73"/>
          <p:cNvSpPr/>
          <p:nvPr/>
        </p:nvSpPr>
        <p:spPr>
          <a:xfrm>
            <a:off x="9722117" y="280019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5" name="流程圖: 接點 74"/>
          <p:cNvSpPr/>
          <p:nvPr/>
        </p:nvSpPr>
        <p:spPr>
          <a:xfrm>
            <a:off x="9614117" y="833556"/>
            <a:ext cx="108000" cy="108000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88267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sz="3600" b="1" dirty="0">
                <a:solidFill>
                  <a:srgbClr val="FFC000"/>
                </a:solidFill>
              </a:rPr>
              <a:t>α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10" y="1529955"/>
            <a:ext cx="10656090" cy="5328044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40" y="-46433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619149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800" b="1" dirty="0"/>
              <a:t>Stronger divergent processes</a:t>
            </a:r>
            <a:r>
              <a:rPr lang="en-US" altLang="zh-TW" sz="2800" dirty="0"/>
              <a:t> </a:t>
            </a:r>
            <a:r>
              <a:rPr lang="en-US" altLang="zh-TW" sz="2800" b="1" dirty="0"/>
              <a:t>≠&gt; Tighter association (larger R</a:t>
            </a:r>
            <a:r>
              <a:rPr lang="en-US" altLang="zh-TW" sz="2800" b="1" baseline="30000" dirty="0"/>
              <a:t>2</a:t>
            </a:r>
            <a:r>
              <a:rPr lang="en-US" altLang="zh-TW" sz="2800" b="1" dirty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14682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sz="3600" b="1" dirty="0">
                <a:solidFill>
                  <a:srgbClr val="FFC000"/>
                </a:solidFill>
              </a:rPr>
              <a:t>α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11" y="1529955"/>
            <a:ext cx="10656088" cy="53280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619149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/>
              <a:t>Stronger divergent processes</a:t>
            </a:r>
            <a:r>
              <a:rPr lang="en-US" altLang="zh-TW" sz="4800" dirty="0"/>
              <a:t> </a:t>
            </a:r>
            <a:r>
              <a:rPr lang="en-US" altLang="zh-TW" sz="3600" b="1" dirty="0"/>
              <a:t>=? Larger diversity effects (</a:t>
            </a:r>
            <a:r>
              <a:rPr lang="en-US" altLang="zh-TW" sz="3600" b="1" dirty="0">
                <a:solidFill>
                  <a:srgbClr val="FFC000"/>
                </a:solidFill>
              </a:rPr>
              <a:t>larger regression coefficient</a:t>
            </a:r>
            <a:r>
              <a:rPr lang="en-US" altLang="zh-TW" sz="3600" b="1" dirty="0"/>
              <a:t>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3684174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sz="3600" b="1" dirty="0">
                <a:solidFill>
                  <a:srgbClr val="FFC000"/>
                </a:solidFill>
              </a:rPr>
              <a:t>α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grpSp>
        <p:nvGrpSpPr>
          <p:cNvPr id="8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1056010" y="662913"/>
            <a:ext cx="10080000" cy="2041374"/>
            <a:chOff x="1056000" y="559054"/>
            <a:chExt cx="10080000" cy="2041374"/>
          </a:xfrm>
        </p:grpSpPr>
        <p:sp>
          <p:nvSpPr>
            <p:cNvPr id="10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HNF</a:t>
              </a: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1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Bacteria</a:t>
              </a: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12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15808"/>
              <a:ext cx="10079997" cy="1684620"/>
              <a:chOff x="786827" y="8714701"/>
              <a:chExt cx="10079997" cy="1684620"/>
            </a:xfrm>
          </p:grpSpPr>
          <p:sp>
            <p:nvSpPr>
              <p:cNvPr id="13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520074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>
                    <a:solidFill>
                      <a:schemeClr val="tx1">
                        <a:lumMod val="50000"/>
                      </a:schemeClr>
                    </a:solidFill>
                  </a:rPr>
                  <a:t>MPTI </a:t>
                </a:r>
                <a:r>
                  <a:rPr lang="en-US" altLang="zh-TW" sz="2400" dirty="0">
                    <a:solidFill>
                      <a:schemeClr val="tx1">
                        <a:lumMod val="50000"/>
                      </a:schemeClr>
                    </a:solidFill>
                  </a:rPr>
                  <a:t>of HNF community</a:t>
                </a:r>
                <a:endParaRPr lang="zh-TW" altLang="en-US" sz="24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4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3" idx="0"/>
                <a:endCxn id="10" idx="2"/>
              </p:cNvCxnSpPr>
              <p:nvPr/>
            </p:nvCxnSpPr>
            <p:spPr>
              <a:xfrm flipH="1" flipV="1">
                <a:off x="2046827" y="9113947"/>
                <a:ext cx="798493" cy="761521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7"/>
                <a:ext cx="4116985" cy="52385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5" idx="0"/>
                <a:endCxn id="11" idx="2"/>
              </p:cNvCxnSpPr>
              <p:nvPr/>
            </p:nvCxnSpPr>
            <p:spPr>
              <a:xfrm flipV="1">
                <a:off x="8808332" y="9113947"/>
                <a:ext cx="798495" cy="761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3" idx="3"/>
                <a:endCxn id="11" idx="1"/>
              </p:cNvCxnSpPr>
              <p:nvPr/>
            </p:nvCxnSpPr>
            <p:spPr>
              <a:xfrm flipV="1">
                <a:off x="4903813" y="8735947"/>
                <a:ext cx="3443014" cy="1399558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5" idx="1"/>
                <a:endCxn id="10" idx="3"/>
              </p:cNvCxnSpPr>
              <p:nvPr/>
            </p:nvCxnSpPr>
            <p:spPr>
              <a:xfrm flipH="1" flipV="1">
                <a:off x="3306827" y="8735947"/>
                <a:ext cx="3443012" cy="140144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字方塊 151">
                <a:extLst>
                  <a:ext uri="{FF2B5EF4-FFF2-40B4-BE49-F238E27FC236}">
                    <a16:creationId xmlns:a16="http://schemas.microsoft.com/office/drawing/2014/main" xmlns="" id="{6C1BAF4A-C994-4E31-B341-8CC7EE8FE8C0}"/>
                  </a:ext>
                </a:extLst>
              </p:cNvPr>
              <p:cNvSpPr txBox="1"/>
              <p:nvPr/>
            </p:nvSpPr>
            <p:spPr>
              <a:xfrm>
                <a:off x="8922016" y="9091123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21" name="文字方塊 152">
                <a:extLst>
                  <a:ext uri="{FF2B5EF4-FFF2-40B4-BE49-F238E27FC236}">
                    <a16:creationId xmlns:a16="http://schemas.microsoft.com/office/drawing/2014/main" xmlns="" id="{D368DB34-7676-4217-9C9A-B90A59E17B15}"/>
                  </a:ext>
                </a:extLst>
              </p:cNvPr>
              <p:cNvSpPr txBox="1"/>
              <p:nvPr/>
            </p:nvSpPr>
            <p:spPr>
              <a:xfrm>
                <a:off x="4498734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50279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直線單箭頭接點 32">
            <a:extLst>
              <a:ext uri="{FF2B5EF4-FFF2-40B4-BE49-F238E27FC236}">
                <a16:creationId xmlns:a16="http://schemas.microsoft.com/office/drawing/2014/main" xmlns="" id="{D38F9E6D-3669-49C6-83F1-A2E2D769AD5C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3576000" y="763247"/>
            <a:ext cx="5040000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olid"/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圓角矩形 121">
            <a:extLst>
              <a:ext uri="{FF2B5EF4-FFF2-40B4-BE49-F238E27FC236}">
                <a16:creationId xmlns:a16="http://schemas.microsoft.com/office/drawing/2014/main" xmlns="" id="{3814E0B0-61B6-4682-9F00-EEC9AA1A9308}"/>
              </a:ext>
            </a:extLst>
          </p:cNvPr>
          <p:cNvSpPr/>
          <p:nvPr/>
        </p:nvSpPr>
        <p:spPr>
          <a:xfrm>
            <a:off x="105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圓角矩形 128">
            <a:extLst>
              <a:ext uri="{FF2B5EF4-FFF2-40B4-BE49-F238E27FC236}">
                <a16:creationId xmlns:a16="http://schemas.microsoft.com/office/drawing/2014/main" xmlns="" id="{033A1986-389A-465F-8270-643A0C342ED6}"/>
              </a:ext>
            </a:extLst>
          </p:cNvPr>
          <p:cNvSpPr/>
          <p:nvPr/>
        </p:nvSpPr>
        <p:spPr>
          <a:xfrm>
            <a:off x="861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字方塊 2">
            <a:extLst>
              <a:ext uri="{FF2B5EF4-FFF2-40B4-BE49-F238E27FC236}">
                <a16:creationId xmlns:a16="http://schemas.microsoft.com/office/drawing/2014/main" xmlns="" id="{C59172C8-5FB9-44C4-9FF3-C5AC6B018C55}"/>
              </a:ext>
            </a:extLst>
          </p:cNvPr>
          <p:cNvSpPr txBox="1"/>
          <p:nvPr/>
        </p:nvSpPr>
        <p:spPr>
          <a:xfrm>
            <a:off x="5994967" y="8748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444" y="1927126"/>
            <a:ext cx="11546378" cy="1700982"/>
          </a:xfrm>
        </p:spPr>
        <p:txBody>
          <a:bodyPr anchor="t">
            <a:normAutofit/>
          </a:bodyPr>
          <a:lstStyle/>
          <a:p>
            <a:pPr algn="l"/>
            <a:r>
              <a:rPr lang="en-US" sz="4800" b="1" dirty="0"/>
              <a:t>Why the diversity of predator and prey are positively associated?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738319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5752848" cy="4153711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sz="3600" b="1" dirty="0">
                <a:solidFill>
                  <a:srgbClr val="FFC000"/>
                </a:solidFill>
              </a:rPr>
              <a:t>β</a:t>
            </a:r>
            <a:r>
              <a:rPr lang="en-US" sz="3600" b="1" dirty="0"/>
              <a:t> level…</a:t>
            </a:r>
            <a:br>
              <a:rPr lang="en-US" sz="3600" b="1" dirty="0"/>
            </a:b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/>
              <a:t>- Chao similarity</a:t>
            </a:r>
            <a:br>
              <a:rPr lang="en-US" sz="3600" b="1" dirty="0"/>
            </a:br>
            <a:r>
              <a:rPr lang="en-US" sz="3600" b="1" dirty="0"/>
              <a:t>- mean pairwise similarity within a cruise</a:t>
            </a:r>
            <a:endParaRPr lang="en-US" sz="4800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xmlns="" id="{1924ADB0-2CEF-4AD4-ACE0-4F2C48F7A8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868" y="923070"/>
            <a:ext cx="6439132" cy="593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408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sz="3600" b="1" dirty="0">
                <a:solidFill>
                  <a:srgbClr val="FFC000"/>
                </a:solidFill>
              </a:rPr>
              <a:t>β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725" y="-1"/>
            <a:ext cx="832727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457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altLang="zh-TW" sz="3600" b="1" dirty="0">
                <a:solidFill>
                  <a:srgbClr val="FFC000"/>
                </a:solidFill>
              </a:rPr>
              <a:t>β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1" y="1529955"/>
            <a:ext cx="10656090" cy="5328045"/>
          </a:xfrm>
          <a:prstGeom prst="rect">
            <a:avLst/>
          </a:prstGeom>
        </p:spPr>
      </p:pic>
      <p:grpSp>
        <p:nvGrpSpPr>
          <p:cNvPr id="7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3638145" y="36916"/>
            <a:ext cx="8392800" cy="1315230"/>
            <a:chOff x="1056000" y="559054"/>
            <a:chExt cx="10080000" cy="2002763"/>
          </a:xfrm>
        </p:grpSpPr>
        <p:sp>
          <p:nvSpPr>
            <p:cNvPr id="8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HNF</a:t>
              </a: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Bacteria</a:t>
              </a: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37054"/>
              <a:ext cx="10079997" cy="1624763"/>
              <a:chOff x="786827" y="8735947"/>
              <a:chExt cx="10079997" cy="1624763"/>
            </a:xfrm>
          </p:grpSpPr>
          <p:sp>
            <p:nvSpPr>
              <p:cNvPr id="12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485242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>
                    <a:solidFill>
                      <a:schemeClr val="tx1"/>
                    </a:solidFill>
                  </a:rPr>
                  <a:t> of HNF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2" idx="0"/>
                <a:endCxn id="8" idx="2"/>
              </p:cNvCxnSpPr>
              <p:nvPr/>
            </p:nvCxnSpPr>
            <p:spPr>
              <a:xfrm flipH="1" flipV="1">
                <a:off x="2046827" y="9113946"/>
                <a:ext cx="798494" cy="76152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olid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8"/>
                <a:ext cx="4116985" cy="485242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>
                    <a:solidFill>
                      <a:schemeClr val="tx1">
                        <a:lumMod val="50000"/>
                      </a:schemeClr>
                    </a:solidFill>
                  </a:rPr>
                  <a:t>MPTI</a:t>
                </a:r>
                <a:r>
                  <a:rPr lang="en-US" altLang="zh-TW" sz="1400" dirty="0">
                    <a:solidFill>
                      <a:schemeClr val="tx1">
                        <a:lumMod val="50000"/>
                      </a:schemeClr>
                    </a:solidFill>
                  </a:rPr>
                  <a:t> of bacteria community</a:t>
                </a:r>
                <a:endParaRPr lang="zh-TW" altLang="en-US" sz="14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5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4" idx="0"/>
                <a:endCxn id="10" idx="2"/>
              </p:cNvCxnSpPr>
              <p:nvPr/>
            </p:nvCxnSpPr>
            <p:spPr>
              <a:xfrm flipV="1">
                <a:off x="8808332" y="9113946"/>
                <a:ext cx="798495" cy="76152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2" idx="3"/>
                <a:endCxn id="10" idx="1"/>
              </p:cNvCxnSpPr>
              <p:nvPr/>
            </p:nvCxnSpPr>
            <p:spPr>
              <a:xfrm flipV="1">
                <a:off x="4903813" y="8735947"/>
                <a:ext cx="3443014" cy="138214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olid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4" idx="1"/>
                <a:endCxn id="8" idx="3"/>
              </p:cNvCxnSpPr>
              <p:nvPr/>
            </p:nvCxnSpPr>
            <p:spPr>
              <a:xfrm flipH="1" flipV="1">
                <a:off x="3306827" y="8735947"/>
                <a:ext cx="3443013" cy="138214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文字方塊 151">
            <a:extLst>
              <a:ext uri="{FF2B5EF4-FFF2-40B4-BE49-F238E27FC236}">
                <a16:creationId xmlns:a16="http://schemas.microsoft.com/office/drawing/2014/main" xmlns="" id="{6C1BAF4A-C994-4E31-B341-8CC7EE8FE8C0}"/>
              </a:ext>
            </a:extLst>
          </p:cNvPr>
          <p:cNvSpPr txBox="1"/>
          <p:nvPr/>
        </p:nvSpPr>
        <p:spPr>
          <a:xfrm>
            <a:off x="5251052" y="426981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  <p:sp>
        <p:nvSpPr>
          <p:cNvPr id="19" name="文字方塊 152">
            <a:extLst>
              <a:ext uri="{FF2B5EF4-FFF2-40B4-BE49-F238E27FC236}">
                <a16:creationId xmlns:a16="http://schemas.microsoft.com/office/drawing/2014/main" xmlns="" id="{D368DB34-7676-4217-9C9A-B90A59E17B15}"/>
              </a:ext>
            </a:extLst>
          </p:cNvPr>
          <p:cNvSpPr txBox="1"/>
          <p:nvPr/>
        </p:nvSpPr>
        <p:spPr>
          <a:xfrm>
            <a:off x="8573249" y="12391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978549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altLang="zh-TW" sz="3600" b="1" dirty="0">
                <a:solidFill>
                  <a:srgbClr val="FFC000"/>
                </a:solidFill>
              </a:rPr>
              <a:t>β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1" y="1529955"/>
            <a:ext cx="10656090" cy="5328044"/>
          </a:xfrm>
          <a:prstGeom prst="rect">
            <a:avLst/>
          </a:prstGeom>
        </p:spPr>
      </p:pic>
      <p:grpSp>
        <p:nvGrpSpPr>
          <p:cNvPr id="7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3638145" y="36916"/>
            <a:ext cx="8392800" cy="1315230"/>
            <a:chOff x="1056000" y="559054"/>
            <a:chExt cx="10080000" cy="2002763"/>
          </a:xfrm>
        </p:grpSpPr>
        <p:sp>
          <p:nvSpPr>
            <p:cNvPr id="8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HNF</a:t>
              </a: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Bacteria</a:t>
              </a: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37054"/>
              <a:ext cx="10079997" cy="1624763"/>
              <a:chOff x="786827" y="8735947"/>
              <a:chExt cx="10079997" cy="1624763"/>
            </a:xfrm>
          </p:grpSpPr>
          <p:sp>
            <p:nvSpPr>
              <p:cNvPr id="12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485242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>
                    <a:solidFill>
                      <a:schemeClr val="tx1"/>
                    </a:solidFill>
                  </a:rPr>
                  <a:t> of HNF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2" idx="0"/>
                <a:endCxn id="8" idx="2"/>
              </p:cNvCxnSpPr>
              <p:nvPr/>
            </p:nvCxnSpPr>
            <p:spPr>
              <a:xfrm flipH="1" flipV="1">
                <a:off x="2046827" y="9113946"/>
                <a:ext cx="798494" cy="76152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8"/>
                <a:ext cx="4116985" cy="485242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5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4" idx="0"/>
                <a:endCxn id="10" idx="2"/>
              </p:cNvCxnSpPr>
              <p:nvPr/>
            </p:nvCxnSpPr>
            <p:spPr>
              <a:xfrm flipV="1">
                <a:off x="8808332" y="9113946"/>
                <a:ext cx="798495" cy="76152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2" idx="3"/>
                <a:endCxn id="10" idx="1"/>
              </p:cNvCxnSpPr>
              <p:nvPr/>
            </p:nvCxnSpPr>
            <p:spPr>
              <a:xfrm flipV="1">
                <a:off x="4903813" y="8735947"/>
                <a:ext cx="3443014" cy="138214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4" idx="1"/>
                <a:endCxn id="8" idx="3"/>
              </p:cNvCxnSpPr>
              <p:nvPr/>
            </p:nvCxnSpPr>
            <p:spPr>
              <a:xfrm flipH="1" flipV="1">
                <a:off x="3306827" y="8735947"/>
                <a:ext cx="3443013" cy="138214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文字方塊 151">
            <a:extLst>
              <a:ext uri="{FF2B5EF4-FFF2-40B4-BE49-F238E27FC236}">
                <a16:creationId xmlns:a16="http://schemas.microsoft.com/office/drawing/2014/main" xmlns="" id="{6C1BAF4A-C994-4E31-B341-8CC7EE8FE8C0}"/>
              </a:ext>
            </a:extLst>
          </p:cNvPr>
          <p:cNvSpPr txBox="1"/>
          <p:nvPr/>
        </p:nvSpPr>
        <p:spPr>
          <a:xfrm>
            <a:off x="10317003" y="385040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  <p:sp>
        <p:nvSpPr>
          <p:cNvPr id="19" name="文字方塊 152">
            <a:extLst>
              <a:ext uri="{FF2B5EF4-FFF2-40B4-BE49-F238E27FC236}">
                <a16:creationId xmlns:a16="http://schemas.microsoft.com/office/drawing/2014/main" xmlns="" id="{D368DB34-7676-4217-9C9A-B90A59E17B15}"/>
              </a:ext>
            </a:extLst>
          </p:cNvPr>
          <p:cNvSpPr txBox="1"/>
          <p:nvPr/>
        </p:nvSpPr>
        <p:spPr>
          <a:xfrm>
            <a:off x="6964993" y="137387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/>
              <a:t>+</a:t>
            </a:r>
            <a:endParaRPr lang="zh-TW" altLang="en-US" sz="4000" dirty="0"/>
          </a:p>
        </p:txBody>
      </p:sp>
      <p:grpSp>
        <p:nvGrpSpPr>
          <p:cNvPr id="20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3638145" y="36916"/>
            <a:ext cx="8392800" cy="1315230"/>
            <a:chOff x="1056000" y="559054"/>
            <a:chExt cx="10080000" cy="2002763"/>
          </a:xfrm>
        </p:grpSpPr>
        <p:sp>
          <p:nvSpPr>
            <p:cNvPr id="21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HNF</a:t>
              </a: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Bacteria</a:t>
              </a:r>
            </a:p>
            <a:p>
              <a:pPr algn="ctr"/>
              <a:r>
                <a:rPr lang="en-US" altLang="zh-TW" sz="1400" dirty="0">
                  <a:solidFill>
                    <a:schemeClr val="tx1"/>
                  </a:solidFill>
                </a:rPr>
                <a:t>diversity</a:t>
              </a:r>
              <a:endParaRPr lang="zh-TW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23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37054"/>
              <a:ext cx="10079997" cy="1624763"/>
              <a:chOff x="786827" y="8735947"/>
              <a:chExt cx="10079997" cy="1624763"/>
            </a:xfrm>
          </p:grpSpPr>
          <p:sp>
            <p:nvSpPr>
              <p:cNvPr id="24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485242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>
                    <a:solidFill>
                      <a:schemeClr val="tx1"/>
                    </a:solidFill>
                  </a:rPr>
                  <a:t> of HNF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5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24" idx="0"/>
                <a:endCxn id="21" idx="2"/>
              </p:cNvCxnSpPr>
              <p:nvPr/>
            </p:nvCxnSpPr>
            <p:spPr>
              <a:xfrm flipH="1" flipV="1">
                <a:off x="2046827" y="9113946"/>
                <a:ext cx="798494" cy="76152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olid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8"/>
                <a:ext cx="4116985" cy="485242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i="1" dirty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1400" dirty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1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7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26" idx="0"/>
                <a:endCxn id="22" idx="2"/>
              </p:cNvCxnSpPr>
              <p:nvPr/>
            </p:nvCxnSpPr>
            <p:spPr>
              <a:xfrm flipV="1">
                <a:off x="8808332" y="9113946"/>
                <a:ext cx="798495" cy="76152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24" idx="3"/>
                <a:endCxn id="22" idx="1"/>
              </p:cNvCxnSpPr>
              <p:nvPr/>
            </p:nvCxnSpPr>
            <p:spPr>
              <a:xfrm flipV="1">
                <a:off x="4903813" y="8735947"/>
                <a:ext cx="3443014" cy="1382142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olid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26" idx="1"/>
                <a:endCxn id="21" idx="3"/>
              </p:cNvCxnSpPr>
              <p:nvPr/>
            </p:nvCxnSpPr>
            <p:spPr>
              <a:xfrm flipH="1" flipV="1">
                <a:off x="3306827" y="8735947"/>
                <a:ext cx="3443013" cy="138214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0" name="文字方塊 151">
            <a:extLst>
              <a:ext uri="{FF2B5EF4-FFF2-40B4-BE49-F238E27FC236}">
                <a16:creationId xmlns:a16="http://schemas.microsoft.com/office/drawing/2014/main" xmlns="" id="{6C1BAF4A-C994-4E31-B341-8CC7EE8FE8C0}"/>
              </a:ext>
            </a:extLst>
          </p:cNvPr>
          <p:cNvSpPr txBox="1"/>
          <p:nvPr/>
        </p:nvSpPr>
        <p:spPr>
          <a:xfrm>
            <a:off x="5251052" y="426981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chemeClr val="tx1">
                    <a:lumMod val="50000"/>
                  </a:schemeClr>
                </a:solidFill>
              </a:rPr>
              <a:t>+</a:t>
            </a:r>
            <a:endParaRPr lang="zh-TW" altLang="en-US" sz="40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1" name="文字方塊 152">
            <a:extLst>
              <a:ext uri="{FF2B5EF4-FFF2-40B4-BE49-F238E27FC236}">
                <a16:creationId xmlns:a16="http://schemas.microsoft.com/office/drawing/2014/main" xmlns="" id="{D368DB34-7676-4217-9C9A-B90A59E17B15}"/>
              </a:ext>
            </a:extLst>
          </p:cNvPr>
          <p:cNvSpPr txBox="1"/>
          <p:nvPr/>
        </p:nvSpPr>
        <p:spPr>
          <a:xfrm>
            <a:off x="8573249" y="12391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>
                <a:solidFill>
                  <a:schemeClr val="tx1">
                    <a:lumMod val="50000"/>
                  </a:schemeClr>
                </a:solidFill>
              </a:rPr>
              <a:t>+</a:t>
            </a:r>
            <a:endParaRPr lang="zh-TW" altLang="en-US" sz="40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9861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altLang="zh-TW" sz="3600" b="1" dirty="0">
                <a:solidFill>
                  <a:srgbClr val="FFC000"/>
                </a:solidFill>
              </a:rPr>
              <a:t>β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11" y="1529955"/>
            <a:ext cx="10656088" cy="5328044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40" y="-46433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619149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800" b="1" dirty="0"/>
              <a:t>Stronger divergent processes</a:t>
            </a:r>
            <a:r>
              <a:rPr lang="en-US" altLang="zh-TW" sz="2800" dirty="0"/>
              <a:t> </a:t>
            </a:r>
            <a:r>
              <a:rPr lang="en-US" altLang="zh-TW" sz="2800" b="1" dirty="0"/>
              <a:t>≠&gt; Tighter association (larger R</a:t>
            </a:r>
            <a:r>
              <a:rPr lang="en-US" altLang="zh-TW" sz="2800" b="1" baseline="30000" dirty="0"/>
              <a:t>2</a:t>
            </a:r>
            <a:r>
              <a:rPr lang="en-US" altLang="zh-TW" sz="2800" b="1" dirty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332035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altLang="zh-TW" sz="3600" b="1" dirty="0">
                <a:solidFill>
                  <a:srgbClr val="FFC000"/>
                </a:solidFill>
              </a:rPr>
              <a:t>β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11" y="1529955"/>
            <a:ext cx="10656088" cy="532804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619149"/>
            <a:ext cx="12191980" cy="780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3600" b="1" dirty="0"/>
              <a:t>Stronger divergent processes</a:t>
            </a:r>
            <a:r>
              <a:rPr lang="en-US" altLang="zh-TW" sz="4800" dirty="0"/>
              <a:t> </a:t>
            </a:r>
            <a:r>
              <a:rPr lang="en-US" altLang="zh-TW" sz="3600" b="1" dirty="0"/>
              <a:t>≠&gt; Larger diversity effects (</a:t>
            </a:r>
            <a:r>
              <a:rPr lang="en-US" altLang="zh-TW" sz="3600" b="1" dirty="0">
                <a:solidFill>
                  <a:srgbClr val="FFC000"/>
                </a:solidFill>
              </a:rPr>
              <a:t>larger regression coefficient</a:t>
            </a:r>
            <a:r>
              <a:rPr lang="en-US" altLang="zh-TW" sz="3600" b="1" dirty="0"/>
              <a:t>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0752413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603115"/>
          </a:xfrm>
        </p:spPr>
        <p:txBody>
          <a:bodyPr anchor="t">
            <a:normAutofit/>
          </a:bodyPr>
          <a:lstStyle/>
          <a:p>
            <a:pPr algn="l"/>
            <a:r>
              <a:rPr lang="en-US" sz="3600" b="1" dirty="0"/>
              <a:t>In </a:t>
            </a:r>
            <a:r>
              <a:rPr lang="el-GR" sz="3600" b="1" dirty="0">
                <a:solidFill>
                  <a:srgbClr val="FFC000"/>
                </a:solidFill>
              </a:rPr>
              <a:t>α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grpSp>
        <p:nvGrpSpPr>
          <p:cNvPr id="8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1056010" y="681000"/>
            <a:ext cx="10080000" cy="2041374"/>
            <a:chOff x="1056000" y="559054"/>
            <a:chExt cx="10080000" cy="2041374"/>
          </a:xfrm>
        </p:grpSpPr>
        <p:sp>
          <p:nvSpPr>
            <p:cNvPr id="10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HNF</a:t>
              </a: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1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Bacteria</a:t>
              </a: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12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15808"/>
              <a:ext cx="10079997" cy="1684620"/>
              <a:chOff x="786827" y="8714701"/>
              <a:chExt cx="10079997" cy="1684620"/>
            </a:xfrm>
          </p:grpSpPr>
          <p:sp>
            <p:nvSpPr>
              <p:cNvPr id="13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520074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>
                    <a:solidFill>
                      <a:schemeClr val="tx1">
                        <a:lumMod val="50000"/>
                      </a:schemeClr>
                    </a:solidFill>
                  </a:rPr>
                  <a:t>MPTI </a:t>
                </a:r>
                <a:r>
                  <a:rPr lang="en-US" altLang="zh-TW" sz="2400" dirty="0">
                    <a:solidFill>
                      <a:schemeClr val="tx1">
                        <a:lumMod val="50000"/>
                      </a:schemeClr>
                    </a:solidFill>
                  </a:rPr>
                  <a:t>of HNF community</a:t>
                </a:r>
                <a:endParaRPr lang="zh-TW" altLang="en-US" sz="2400" dirty="0">
                  <a:solidFill>
                    <a:schemeClr val="tx1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4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13" idx="0"/>
                <a:endCxn id="10" idx="2"/>
              </p:cNvCxnSpPr>
              <p:nvPr/>
            </p:nvCxnSpPr>
            <p:spPr>
              <a:xfrm flipH="1" flipV="1">
                <a:off x="2046827" y="9113947"/>
                <a:ext cx="798493" cy="761521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7"/>
                <a:ext cx="4116985" cy="52385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15" idx="0"/>
                <a:endCxn id="11" idx="2"/>
              </p:cNvCxnSpPr>
              <p:nvPr/>
            </p:nvCxnSpPr>
            <p:spPr>
              <a:xfrm flipV="1">
                <a:off x="8808332" y="9113947"/>
                <a:ext cx="798495" cy="761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13" idx="3"/>
                <a:endCxn id="11" idx="1"/>
              </p:cNvCxnSpPr>
              <p:nvPr/>
            </p:nvCxnSpPr>
            <p:spPr>
              <a:xfrm flipV="1">
                <a:off x="4903813" y="8735947"/>
                <a:ext cx="3443014" cy="1399558"/>
              </a:xfrm>
              <a:prstGeom prst="straightConnector1">
                <a:avLst/>
              </a:prstGeom>
              <a:ln w="38100">
                <a:solidFill>
                  <a:schemeClr val="tx1">
                    <a:lumMod val="50000"/>
                  </a:schemeClr>
                </a:solidFill>
                <a:prstDash val="sysDot"/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15" idx="1"/>
                <a:endCxn id="10" idx="3"/>
              </p:cNvCxnSpPr>
              <p:nvPr/>
            </p:nvCxnSpPr>
            <p:spPr>
              <a:xfrm flipH="1" flipV="1">
                <a:off x="3306827" y="8735947"/>
                <a:ext cx="3443012" cy="140144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字方塊 151">
                <a:extLst>
                  <a:ext uri="{FF2B5EF4-FFF2-40B4-BE49-F238E27FC236}">
                    <a16:creationId xmlns:a16="http://schemas.microsoft.com/office/drawing/2014/main" xmlns="" id="{6C1BAF4A-C994-4E31-B341-8CC7EE8FE8C0}"/>
                  </a:ext>
                </a:extLst>
              </p:cNvPr>
              <p:cNvSpPr txBox="1"/>
              <p:nvPr/>
            </p:nvSpPr>
            <p:spPr>
              <a:xfrm>
                <a:off x="8922016" y="9091123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21" name="文字方塊 152">
                <a:extLst>
                  <a:ext uri="{FF2B5EF4-FFF2-40B4-BE49-F238E27FC236}">
                    <a16:creationId xmlns:a16="http://schemas.microsoft.com/office/drawing/2014/main" xmlns="" id="{D368DB34-7676-4217-9C9A-B90A59E17B15}"/>
                  </a:ext>
                </a:extLst>
              </p:cNvPr>
              <p:cNvSpPr txBox="1"/>
              <p:nvPr/>
            </p:nvSpPr>
            <p:spPr>
              <a:xfrm>
                <a:off x="4498734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</p:grp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 txBox="1">
            <a:spLocks/>
          </p:cNvSpPr>
          <p:nvPr/>
        </p:nvSpPr>
        <p:spPr>
          <a:xfrm>
            <a:off x="20" y="3103134"/>
            <a:ext cx="12191980" cy="6031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/>
              <a:t>In </a:t>
            </a:r>
            <a:r>
              <a:rPr lang="el-GR" sz="3600" b="1" dirty="0">
                <a:solidFill>
                  <a:srgbClr val="FFC000"/>
                </a:solidFill>
              </a:rPr>
              <a:t>β</a:t>
            </a:r>
            <a:r>
              <a:rPr lang="en-US" sz="3600" b="1" dirty="0"/>
              <a:t> level…</a:t>
            </a:r>
            <a:endParaRPr lang="en-US" sz="4800" dirty="0"/>
          </a:p>
        </p:txBody>
      </p:sp>
      <p:grpSp>
        <p:nvGrpSpPr>
          <p:cNvPr id="22" name="Group 34">
            <a:extLst>
              <a:ext uri="{FF2B5EF4-FFF2-40B4-BE49-F238E27FC236}">
                <a16:creationId xmlns:a16="http://schemas.microsoft.com/office/drawing/2014/main" xmlns="" id="{D92B50ED-7039-41EC-8B30-C33E070522CC}"/>
              </a:ext>
            </a:extLst>
          </p:cNvPr>
          <p:cNvGrpSpPr/>
          <p:nvPr/>
        </p:nvGrpSpPr>
        <p:grpSpPr>
          <a:xfrm>
            <a:off x="1056010" y="3781875"/>
            <a:ext cx="10080000" cy="2041374"/>
            <a:chOff x="1056000" y="559054"/>
            <a:chExt cx="10080000" cy="2041374"/>
          </a:xfrm>
        </p:grpSpPr>
        <p:sp>
          <p:nvSpPr>
            <p:cNvPr id="23" name="圓角矩形 121">
              <a:extLst>
                <a:ext uri="{FF2B5EF4-FFF2-40B4-BE49-F238E27FC236}">
                  <a16:creationId xmlns:a16="http://schemas.microsoft.com/office/drawing/2014/main" xmlns="" id="{52755571-A773-467E-ADC6-9292538BADAC}"/>
                </a:ext>
              </a:extLst>
            </p:cNvPr>
            <p:cNvSpPr/>
            <p:nvPr/>
          </p:nvSpPr>
          <p:spPr>
            <a:xfrm>
              <a:off x="105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HNF</a:t>
              </a: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4" name="圓角矩形 128">
              <a:extLst>
                <a:ext uri="{FF2B5EF4-FFF2-40B4-BE49-F238E27FC236}">
                  <a16:creationId xmlns:a16="http://schemas.microsoft.com/office/drawing/2014/main" xmlns="" id="{A6C04535-E8A6-4F1A-B319-3D1B00F1F749}"/>
                </a:ext>
              </a:extLst>
            </p:cNvPr>
            <p:cNvSpPr/>
            <p:nvPr/>
          </p:nvSpPr>
          <p:spPr>
            <a:xfrm>
              <a:off x="8616000" y="559054"/>
              <a:ext cx="2520000" cy="756000"/>
            </a:xfrm>
            <a:prstGeom prst="roundRect">
              <a:avLst/>
            </a:prstGeom>
            <a:noFill/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Bacteria</a:t>
              </a:r>
            </a:p>
            <a:p>
              <a:pPr algn="ctr"/>
              <a:r>
                <a:rPr lang="en-US" altLang="zh-TW" sz="2400" dirty="0">
                  <a:solidFill>
                    <a:schemeClr val="tx1"/>
                  </a:solidFill>
                </a:rPr>
                <a:t>diversity</a:t>
              </a:r>
              <a:endParaRPr lang="zh-TW" altLang="en-US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25" name="Group 37">
              <a:extLst>
                <a:ext uri="{FF2B5EF4-FFF2-40B4-BE49-F238E27FC236}">
                  <a16:creationId xmlns:a16="http://schemas.microsoft.com/office/drawing/2014/main" xmlns="" id="{100717D1-E8D2-45D6-9E3E-5BBD7C39A5DC}"/>
                </a:ext>
              </a:extLst>
            </p:cNvPr>
            <p:cNvGrpSpPr/>
            <p:nvPr/>
          </p:nvGrpSpPr>
          <p:grpSpPr>
            <a:xfrm>
              <a:off x="1056000" y="915808"/>
              <a:ext cx="10079997" cy="1684620"/>
              <a:chOff x="786827" y="8714701"/>
              <a:chExt cx="10079997" cy="1684620"/>
            </a:xfrm>
          </p:grpSpPr>
          <p:sp>
            <p:nvSpPr>
              <p:cNvPr id="26" name="圓角矩形 144">
                <a:extLst>
                  <a:ext uri="{FF2B5EF4-FFF2-40B4-BE49-F238E27FC236}">
                    <a16:creationId xmlns:a16="http://schemas.microsoft.com/office/drawing/2014/main" xmlns="" id="{33FCD7F2-CC4C-4E2C-AEFB-D3199B46A762}"/>
                  </a:ext>
                </a:extLst>
              </p:cNvPr>
              <p:cNvSpPr/>
              <p:nvPr/>
            </p:nvSpPr>
            <p:spPr>
              <a:xfrm>
                <a:off x="786827" y="9875468"/>
                <a:ext cx="4116986" cy="52007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>
                    <a:solidFill>
                      <a:schemeClr val="tx1"/>
                    </a:solidFill>
                  </a:rPr>
                  <a:t>MPTI 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of HNF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7" name="直線單箭頭接點 145">
                <a:extLst>
                  <a:ext uri="{FF2B5EF4-FFF2-40B4-BE49-F238E27FC236}">
                    <a16:creationId xmlns:a16="http://schemas.microsoft.com/office/drawing/2014/main" xmlns="" id="{CCB7269A-068E-4B68-BE32-763F1CDF589E}"/>
                  </a:ext>
                </a:extLst>
              </p:cNvPr>
              <p:cNvCxnSpPr>
                <a:cxnSpLocks/>
                <a:stCxn id="26" idx="0"/>
                <a:endCxn id="23" idx="2"/>
              </p:cNvCxnSpPr>
              <p:nvPr/>
            </p:nvCxnSpPr>
            <p:spPr>
              <a:xfrm flipH="1" flipV="1">
                <a:off x="2046827" y="9113947"/>
                <a:ext cx="798493" cy="76152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圓角矩形 18">
                <a:extLst>
                  <a:ext uri="{FF2B5EF4-FFF2-40B4-BE49-F238E27FC236}">
                    <a16:creationId xmlns:a16="http://schemas.microsoft.com/office/drawing/2014/main" xmlns="" id="{B2C685A4-72AD-40C7-B659-2ADFEFDA8A7C}"/>
                  </a:ext>
                </a:extLst>
              </p:cNvPr>
              <p:cNvSpPr/>
              <p:nvPr/>
            </p:nvSpPr>
            <p:spPr>
              <a:xfrm>
                <a:off x="6749839" y="9875467"/>
                <a:ext cx="4116985" cy="523854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i="1" dirty="0">
                    <a:solidFill>
                      <a:schemeClr val="tx1"/>
                    </a:solidFill>
                  </a:rPr>
                  <a:t>MPTI</a:t>
                </a:r>
                <a:r>
                  <a:rPr lang="en-US" altLang="zh-TW" sz="2400" dirty="0">
                    <a:solidFill>
                      <a:schemeClr val="tx1"/>
                    </a:solidFill>
                  </a:rPr>
                  <a:t> of bacteria community</a:t>
                </a:r>
                <a:endParaRPr lang="zh-TW" altLang="en-US" sz="24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9" name="直線單箭頭接點 11">
                <a:extLst>
                  <a:ext uri="{FF2B5EF4-FFF2-40B4-BE49-F238E27FC236}">
                    <a16:creationId xmlns:a16="http://schemas.microsoft.com/office/drawing/2014/main" xmlns="" id="{47D20A92-59B7-4F50-AA1E-18D44C08A8C3}"/>
                  </a:ext>
                </a:extLst>
              </p:cNvPr>
              <p:cNvCxnSpPr>
                <a:cxnSpLocks/>
                <a:stCxn id="28" idx="0"/>
                <a:endCxn id="24" idx="2"/>
              </p:cNvCxnSpPr>
              <p:nvPr/>
            </p:nvCxnSpPr>
            <p:spPr>
              <a:xfrm flipV="1">
                <a:off x="8808332" y="9113947"/>
                <a:ext cx="798495" cy="761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arrow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單箭頭接點 11">
                <a:extLst>
                  <a:ext uri="{FF2B5EF4-FFF2-40B4-BE49-F238E27FC236}">
                    <a16:creationId xmlns:a16="http://schemas.microsoft.com/office/drawing/2014/main" xmlns="" id="{FA506DE8-0ABB-4637-AEC5-4F4C1721E62C}"/>
                  </a:ext>
                </a:extLst>
              </p:cNvPr>
              <p:cNvCxnSpPr>
                <a:cxnSpLocks/>
                <a:stCxn id="26" idx="3"/>
                <a:endCxn id="24" idx="1"/>
              </p:cNvCxnSpPr>
              <p:nvPr/>
            </p:nvCxnSpPr>
            <p:spPr>
              <a:xfrm flipV="1">
                <a:off x="4903813" y="8735947"/>
                <a:ext cx="3443014" cy="139955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單箭頭接點 11">
                <a:extLst>
                  <a:ext uri="{FF2B5EF4-FFF2-40B4-BE49-F238E27FC236}">
                    <a16:creationId xmlns:a16="http://schemas.microsoft.com/office/drawing/2014/main" xmlns="" id="{9882DEAD-064A-48DF-8C60-E5DFCEA9EC39}"/>
                  </a:ext>
                </a:extLst>
              </p:cNvPr>
              <p:cNvCxnSpPr>
                <a:cxnSpLocks/>
                <a:stCxn id="28" idx="1"/>
                <a:endCxn id="23" idx="3"/>
              </p:cNvCxnSpPr>
              <p:nvPr/>
            </p:nvCxnSpPr>
            <p:spPr>
              <a:xfrm flipH="1" flipV="1">
                <a:off x="3306827" y="8735947"/>
                <a:ext cx="3443012" cy="140144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arrow"/>
                <a:tailEnd type="none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文字方塊 150">
                <a:extLst>
                  <a:ext uri="{FF2B5EF4-FFF2-40B4-BE49-F238E27FC236}">
                    <a16:creationId xmlns:a16="http://schemas.microsoft.com/office/drawing/2014/main" xmlns="" id="{6637ADFD-841A-40C6-9378-77FE186AC068}"/>
                  </a:ext>
                </a:extLst>
              </p:cNvPr>
              <p:cNvSpPr txBox="1"/>
              <p:nvPr/>
            </p:nvSpPr>
            <p:spPr>
              <a:xfrm>
                <a:off x="2534074" y="9096988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33" name="文字方塊 151">
                <a:extLst>
                  <a:ext uri="{FF2B5EF4-FFF2-40B4-BE49-F238E27FC236}">
                    <a16:creationId xmlns:a16="http://schemas.microsoft.com/office/drawing/2014/main" xmlns="" id="{6C1BAF4A-C994-4E31-B341-8CC7EE8FE8C0}"/>
                  </a:ext>
                </a:extLst>
              </p:cNvPr>
              <p:cNvSpPr txBox="1"/>
              <p:nvPr/>
            </p:nvSpPr>
            <p:spPr>
              <a:xfrm>
                <a:off x="8922016" y="9091123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34" name="文字方塊 152">
                <a:extLst>
                  <a:ext uri="{FF2B5EF4-FFF2-40B4-BE49-F238E27FC236}">
                    <a16:creationId xmlns:a16="http://schemas.microsoft.com/office/drawing/2014/main" xmlns="" id="{D368DB34-7676-4217-9C9A-B90A59E17B15}"/>
                  </a:ext>
                </a:extLst>
              </p:cNvPr>
              <p:cNvSpPr txBox="1"/>
              <p:nvPr/>
            </p:nvSpPr>
            <p:spPr>
              <a:xfrm>
                <a:off x="4498734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  <p:sp>
            <p:nvSpPr>
              <p:cNvPr id="35" name="文字方塊 153">
                <a:extLst>
                  <a:ext uri="{FF2B5EF4-FFF2-40B4-BE49-F238E27FC236}">
                    <a16:creationId xmlns:a16="http://schemas.microsoft.com/office/drawing/2014/main" xmlns="" id="{B445528F-F8B4-4798-B6B0-9638751FCF7F}"/>
                  </a:ext>
                </a:extLst>
              </p:cNvPr>
              <p:cNvSpPr txBox="1"/>
              <p:nvPr/>
            </p:nvSpPr>
            <p:spPr>
              <a:xfrm>
                <a:off x="6951905" y="8714701"/>
                <a:ext cx="202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4000" dirty="0"/>
                  <a:t>+</a:t>
                </a:r>
                <a:endParaRPr lang="zh-TW" altLang="en-US" sz="4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83304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4231532"/>
          </a:xfrm>
        </p:spPr>
        <p:txBody>
          <a:bodyPr anchor="t">
            <a:normAutofit/>
          </a:bodyPr>
          <a:lstStyle/>
          <a:p>
            <a:pPr algn="l"/>
            <a:r>
              <a:rPr lang="en-US" sz="3200" b="1" dirty="0"/>
              <a:t>Things remain unclear…</a:t>
            </a:r>
            <a:br>
              <a:rPr lang="en-US" sz="3200" b="1" dirty="0"/>
            </a:b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/>
              <a:t>- Reliability of phylogenetic signal / niche conservatism?</a:t>
            </a:r>
            <a:br>
              <a:rPr lang="en-US" sz="3600" b="1" dirty="0"/>
            </a:br>
            <a:endParaRPr lang="en-US" sz="4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160" y="1819645"/>
            <a:ext cx="5390399" cy="503835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580" y="1819646"/>
            <a:ext cx="5390399" cy="503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0069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4231532"/>
          </a:xfrm>
        </p:spPr>
        <p:txBody>
          <a:bodyPr anchor="t">
            <a:normAutofit/>
          </a:bodyPr>
          <a:lstStyle/>
          <a:p>
            <a:pPr algn="l"/>
            <a:r>
              <a:rPr lang="en-US" sz="3200" b="1" dirty="0"/>
              <a:t>Things remain unclear…</a:t>
            </a:r>
            <a:br>
              <a:rPr lang="en-US" sz="3200" b="1" dirty="0"/>
            </a:b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>
                <a:solidFill>
                  <a:schemeClr val="tx1">
                    <a:lumMod val="50000"/>
                  </a:schemeClr>
                </a:solidFill>
              </a:rPr>
              <a:t>- Reliability of phylogenetic signal / niche conservatism?</a:t>
            </a: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/>
              <a:t>- Tighter association or stronger diversity effects?</a:t>
            </a:r>
            <a:br>
              <a:rPr lang="en-US" sz="3600" b="1" dirty="0"/>
            </a:b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9855530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4231532"/>
          </a:xfrm>
        </p:spPr>
        <p:txBody>
          <a:bodyPr anchor="t">
            <a:normAutofit/>
          </a:bodyPr>
          <a:lstStyle/>
          <a:p>
            <a:pPr algn="l"/>
            <a:r>
              <a:rPr lang="en-US" sz="3200" b="1" dirty="0"/>
              <a:t>Things remain unclear…</a:t>
            </a:r>
            <a:br>
              <a:rPr lang="en-US" sz="3200" b="1" dirty="0"/>
            </a:b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>
                <a:solidFill>
                  <a:schemeClr val="tx1">
                    <a:lumMod val="50000"/>
                  </a:schemeClr>
                </a:solidFill>
              </a:rPr>
              <a:t>- Reliability of phylogenetic signal / niche conservatism?</a:t>
            </a: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>
                <a:solidFill>
                  <a:schemeClr val="tx1">
                    <a:lumMod val="50000"/>
                  </a:schemeClr>
                </a:solidFill>
              </a:rPr>
              <a:t>- Tighter association or stronger diversity effects?</a:t>
            </a: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/>
              <a:t>- How to quantify dispersal? Or, is it necessary to do so?</a:t>
            </a:r>
            <a:endParaRPr lang="en-US" sz="4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218" y="2613279"/>
            <a:ext cx="5401790" cy="4030713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35913" y="631627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>
                <a:solidFill>
                  <a:srgbClr val="FFFFFF"/>
                </a:solidFill>
              </a:rPr>
              <a:t>Stegen</a:t>
            </a:r>
            <a:r>
              <a:rPr lang="en-US" sz="1800" dirty="0">
                <a:solidFill>
                  <a:srgbClr val="FFFFFF"/>
                </a:solidFill>
              </a:rPr>
              <a:t> 2013 et al. @ </a:t>
            </a:r>
            <a:r>
              <a:rPr lang="en-US" altLang="zh-TW" sz="1800" dirty="0"/>
              <a:t>ISME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圓角矩形 2"/>
          <p:cNvSpPr/>
          <p:nvPr/>
        </p:nvSpPr>
        <p:spPr>
          <a:xfrm>
            <a:off x="1694240" y="3025302"/>
            <a:ext cx="5066480" cy="1031132"/>
          </a:xfrm>
          <a:prstGeom prst="round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Phylogenetic distance</a:t>
            </a:r>
          </a:p>
          <a:p>
            <a:pPr algn="ctr"/>
            <a:r>
              <a:rPr lang="en-US" altLang="zh-TW" dirty="0"/>
              <a:t>=&gt; </a:t>
            </a:r>
            <a:r>
              <a:rPr lang="en-US" altLang="zh-TW" dirty="0">
                <a:solidFill>
                  <a:srgbClr val="FFC000"/>
                </a:solidFill>
              </a:rPr>
              <a:t>Selection/Speciation</a:t>
            </a:r>
            <a:endParaRPr lang="zh-TW" altLang="en-US" dirty="0">
              <a:solidFill>
                <a:srgbClr val="FFC000"/>
              </a:solidFill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1665873" y="4468456"/>
            <a:ext cx="5066480" cy="2039347"/>
          </a:xfrm>
          <a:prstGeom prst="round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Ecological distance (e.g. Chao, Bray-Curtis…)</a:t>
            </a:r>
          </a:p>
          <a:p>
            <a:pPr algn="ctr"/>
            <a:r>
              <a:rPr lang="en-US" altLang="zh-TW" dirty="0"/>
              <a:t>=&gt; </a:t>
            </a:r>
            <a:r>
              <a:rPr lang="en-US" altLang="zh-TW" dirty="0">
                <a:solidFill>
                  <a:srgbClr val="FFC000"/>
                </a:solidFill>
              </a:rPr>
              <a:t>Dispersal</a:t>
            </a:r>
            <a:endParaRPr lang="zh-TW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47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圓角矩形 121">
            <a:extLst>
              <a:ext uri="{FF2B5EF4-FFF2-40B4-BE49-F238E27FC236}">
                <a16:creationId xmlns:a16="http://schemas.microsoft.com/office/drawing/2014/main" xmlns="" id="{73DDE37B-263A-42B8-812C-84D1B4F2B163}"/>
              </a:ext>
            </a:extLst>
          </p:cNvPr>
          <p:cNvSpPr/>
          <p:nvPr/>
        </p:nvSpPr>
        <p:spPr>
          <a:xfrm>
            <a:off x="105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圓角矩形 128">
            <a:extLst>
              <a:ext uri="{FF2B5EF4-FFF2-40B4-BE49-F238E27FC236}">
                <a16:creationId xmlns:a16="http://schemas.microsoft.com/office/drawing/2014/main" xmlns="" id="{F4E5B281-E771-4B0A-BEC6-9F8BE0EFF8CA}"/>
              </a:ext>
            </a:extLst>
          </p:cNvPr>
          <p:cNvSpPr/>
          <p:nvPr/>
        </p:nvSpPr>
        <p:spPr>
          <a:xfrm>
            <a:off x="861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9" name="直線單箭頭接點 32">
            <a:extLst>
              <a:ext uri="{FF2B5EF4-FFF2-40B4-BE49-F238E27FC236}">
                <a16:creationId xmlns:a16="http://schemas.microsoft.com/office/drawing/2014/main" xmlns="" id="{D38F9E6D-3669-49C6-83F1-A2E2D769AD5C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3576000" y="763247"/>
            <a:ext cx="5040000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olid"/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圓角矩形 121">
            <a:extLst>
              <a:ext uri="{FF2B5EF4-FFF2-40B4-BE49-F238E27FC236}">
                <a16:creationId xmlns:a16="http://schemas.microsoft.com/office/drawing/2014/main" xmlns="" id="{3814E0B0-61B6-4682-9F00-EEC9AA1A9308}"/>
              </a:ext>
            </a:extLst>
          </p:cNvPr>
          <p:cNvSpPr/>
          <p:nvPr/>
        </p:nvSpPr>
        <p:spPr>
          <a:xfrm>
            <a:off x="105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圓角矩形 128">
            <a:extLst>
              <a:ext uri="{FF2B5EF4-FFF2-40B4-BE49-F238E27FC236}">
                <a16:creationId xmlns:a16="http://schemas.microsoft.com/office/drawing/2014/main" xmlns="" id="{033A1986-389A-465F-8270-643A0C342ED6}"/>
              </a:ext>
            </a:extLst>
          </p:cNvPr>
          <p:cNvSpPr/>
          <p:nvPr/>
        </p:nvSpPr>
        <p:spPr>
          <a:xfrm>
            <a:off x="861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字方塊 2">
            <a:extLst>
              <a:ext uri="{FF2B5EF4-FFF2-40B4-BE49-F238E27FC236}">
                <a16:creationId xmlns:a16="http://schemas.microsoft.com/office/drawing/2014/main" xmlns="" id="{C59172C8-5FB9-44C4-9FF3-C5AC6B018C55}"/>
              </a:ext>
            </a:extLst>
          </p:cNvPr>
          <p:cNvSpPr txBox="1"/>
          <p:nvPr/>
        </p:nvSpPr>
        <p:spPr>
          <a:xfrm>
            <a:off x="5994967" y="8748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43" name="圓角矩形 121">
            <a:extLst>
              <a:ext uri="{FF2B5EF4-FFF2-40B4-BE49-F238E27FC236}">
                <a16:creationId xmlns:a16="http://schemas.microsoft.com/office/drawing/2014/main" xmlns="" id="{06CEA8E4-5098-47F0-A622-E5EB7397567E}"/>
              </a:ext>
            </a:extLst>
          </p:cNvPr>
          <p:cNvSpPr/>
          <p:nvPr/>
        </p:nvSpPr>
        <p:spPr>
          <a:xfrm>
            <a:off x="4835999" y="453021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Confounding 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factors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文字方塊 2">
            <a:extLst>
              <a:ext uri="{FF2B5EF4-FFF2-40B4-BE49-F238E27FC236}">
                <a16:creationId xmlns:a16="http://schemas.microsoft.com/office/drawing/2014/main" xmlns="" id="{50045EDE-6C51-4201-9303-D3B23DDD0BD7}"/>
              </a:ext>
            </a:extLst>
          </p:cNvPr>
          <p:cNvSpPr txBox="1"/>
          <p:nvPr/>
        </p:nvSpPr>
        <p:spPr>
          <a:xfrm>
            <a:off x="3008672" y="4095851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cxnSp>
        <p:nvCxnSpPr>
          <p:cNvPr id="45" name="直線單箭頭接點 11">
            <a:extLst>
              <a:ext uri="{FF2B5EF4-FFF2-40B4-BE49-F238E27FC236}">
                <a16:creationId xmlns:a16="http://schemas.microsoft.com/office/drawing/2014/main" xmlns="" id="{D0F489B9-3922-402E-99DC-ED6352CEE4B2}"/>
              </a:ext>
            </a:extLst>
          </p:cNvPr>
          <p:cNvCxnSpPr>
            <a:cxnSpLocks/>
            <a:stCxn id="43" idx="0"/>
            <a:endCxn id="18" idx="2"/>
          </p:cNvCxnSpPr>
          <p:nvPr/>
        </p:nvCxnSpPr>
        <p:spPr>
          <a:xfrm flipH="1" flipV="1">
            <a:off x="2316000" y="3622156"/>
            <a:ext cx="3779999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11">
            <a:extLst>
              <a:ext uri="{FF2B5EF4-FFF2-40B4-BE49-F238E27FC236}">
                <a16:creationId xmlns:a16="http://schemas.microsoft.com/office/drawing/2014/main" xmlns="" id="{A6049252-0786-4D22-B5EF-97AFB8BB38BD}"/>
              </a:ext>
            </a:extLst>
          </p:cNvPr>
          <p:cNvCxnSpPr>
            <a:cxnSpLocks/>
            <a:stCxn id="43" idx="0"/>
            <a:endCxn id="19" idx="2"/>
          </p:cNvCxnSpPr>
          <p:nvPr/>
        </p:nvCxnSpPr>
        <p:spPr>
          <a:xfrm flipV="1">
            <a:off x="6095999" y="3622156"/>
            <a:ext cx="3780001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字方塊 2">
            <a:extLst>
              <a:ext uri="{FF2B5EF4-FFF2-40B4-BE49-F238E27FC236}">
                <a16:creationId xmlns:a16="http://schemas.microsoft.com/office/drawing/2014/main" xmlns="" id="{414355FD-3999-4DE0-A4FC-B82A5B32B6E4}"/>
              </a:ext>
            </a:extLst>
          </p:cNvPr>
          <p:cNvSpPr txBox="1"/>
          <p:nvPr/>
        </p:nvSpPr>
        <p:spPr>
          <a:xfrm>
            <a:off x="8042787" y="4111484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sp>
        <p:nvSpPr>
          <p:cNvPr id="20" name="向下箭號 3">
            <a:extLst>
              <a:ext uri="{FF2B5EF4-FFF2-40B4-BE49-F238E27FC236}">
                <a16:creationId xmlns:a16="http://schemas.microsoft.com/office/drawing/2014/main" xmlns="" id="{EBCF0AB3-FB74-48B2-B135-2B6794183DE8}"/>
              </a:ext>
            </a:extLst>
          </p:cNvPr>
          <p:cNvSpPr/>
          <p:nvPr/>
        </p:nvSpPr>
        <p:spPr>
          <a:xfrm>
            <a:off x="4751987" y="1545065"/>
            <a:ext cx="2624688" cy="655200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>
                <a:solidFill>
                  <a:schemeClr val="tx1"/>
                </a:solidFill>
              </a:rPr>
              <a:t>could be…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3770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3694314C-E71B-4882-8C7B-E5FD448C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" y="0"/>
            <a:ext cx="12191980" cy="4231532"/>
          </a:xfrm>
        </p:spPr>
        <p:txBody>
          <a:bodyPr anchor="t">
            <a:normAutofit/>
          </a:bodyPr>
          <a:lstStyle/>
          <a:p>
            <a:pPr algn="l"/>
            <a:r>
              <a:rPr lang="en-US" sz="3200" b="1" dirty="0"/>
              <a:t>Things remain unclear…</a:t>
            </a:r>
            <a:br>
              <a:rPr lang="en-US" sz="3200" b="1" dirty="0"/>
            </a:b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>
                <a:solidFill>
                  <a:schemeClr val="tx1">
                    <a:lumMod val="50000"/>
                  </a:schemeClr>
                </a:solidFill>
              </a:rPr>
              <a:t>- Reliability of phylogenetic signal / niche conservatism?</a:t>
            </a: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>
                <a:solidFill>
                  <a:schemeClr val="tx1">
                    <a:lumMod val="50000"/>
                  </a:schemeClr>
                </a:solidFill>
              </a:rPr>
              <a:t>- Tighter association or stronger diversity effects?</a:t>
            </a:r>
            <a:r>
              <a:rPr lang="en-US" sz="3600" b="1" dirty="0"/>
              <a:t/>
            </a:r>
            <a:br>
              <a:rPr lang="en-US" sz="3600" b="1" dirty="0"/>
            </a:br>
            <a:r>
              <a:rPr lang="en-US" sz="3600" b="1" dirty="0"/>
              <a:t>- How to quantify dispersal? Or, is it necessary to do so?</a:t>
            </a:r>
            <a:endParaRPr lang="en-US" sz="48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35913" y="631627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>
                <a:solidFill>
                  <a:srgbClr val="FFFFFF"/>
                </a:solidFill>
              </a:rPr>
              <a:t>Stegen</a:t>
            </a:r>
            <a:r>
              <a:rPr lang="en-US" sz="1800" dirty="0">
                <a:solidFill>
                  <a:srgbClr val="FFFFFF"/>
                </a:solidFill>
              </a:rPr>
              <a:t> 2013 et al. @ </a:t>
            </a:r>
            <a:r>
              <a:rPr lang="en-US" altLang="zh-TW" sz="1800" dirty="0"/>
              <a:t>ISME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25592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Thank you.</a:t>
            </a:r>
            <a:br>
              <a:rPr lang="en-US" altLang="zh-TW" dirty="0"/>
            </a:br>
            <a:r>
              <a:rPr lang="en-US" altLang="zh-TW" dirty="0"/>
              <a:t>All comments </a:t>
            </a:r>
            <a:r>
              <a:rPr lang="en-US" altLang="zh-TW"/>
              <a:t>are welcome!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82858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圓角矩形 121">
            <a:extLst>
              <a:ext uri="{FF2B5EF4-FFF2-40B4-BE49-F238E27FC236}">
                <a16:creationId xmlns:a16="http://schemas.microsoft.com/office/drawing/2014/main" xmlns="" id="{73DDE37B-263A-42B8-812C-84D1B4F2B163}"/>
              </a:ext>
            </a:extLst>
          </p:cNvPr>
          <p:cNvSpPr/>
          <p:nvPr/>
        </p:nvSpPr>
        <p:spPr>
          <a:xfrm>
            <a:off x="105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圓角矩形 128">
            <a:extLst>
              <a:ext uri="{FF2B5EF4-FFF2-40B4-BE49-F238E27FC236}">
                <a16:creationId xmlns:a16="http://schemas.microsoft.com/office/drawing/2014/main" xmlns="" id="{F4E5B281-E771-4B0A-BEC6-9F8BE0EFF8CA}"/>
              </a:ext>
            </a:extLst>
          </p:cNvPr>
          <p:cNvSpPr/>
          <p:nvPr/>
        </p:nvSpPr>
        <p:spPr>
          <a:xfrm>
            <a:off x="861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9" name="直線單箭頭接點 32">
            <a:extLst>
              <a:ext uri="{FF2B5EF4-FFF2-40B4-BE49-F238E27FC236}">
                <a16:creationId xmlns:a16="http://schemas.microsoft.com/office/drawing/2014/main" xmlns="" id="{D38F9E6D-3669-49C6-83F1-A2E2D769AD5C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3576000" y="763247"/>
            <a:ext cx="5040000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olid"/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圓角矩形 121">
            <a:extLst>
              <a:ext uri="{FF2B5EF4-FFF2-40B4-BE49-F238E27FC236}">
                <a16:creationId xmlns:a16="http://schemas.microsoft.com/office/drawing/2014/main" xmlns="" id="{3814E0B0-61B6-4682-9F00-EEC9AA1A9308}"/>
              </a:ext>
            </a:extLst>
          </p:cNvPr>
          <p:cNvSpPr/>
          <p:nvPr/>
        </p:nvSpPr>
        <p:spPr>
          <a:xfrm>
            <a:off x="105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圓角矩形 128">
            <a:extLst>
              <a:ext uri="{FF2B5EF4-FFF2-40B4-BE49-F238E27FC236}">
                <a16:creationId xmlns:a16="http://schemas.microsoft.com/office/drawing/2014/main" xmlns="" id="{033A1986-389A-465F-8270-643A0C342ED6}"/>
              </a:ext>
            </a:extLst>
          </p:cNvPr>
          <p:cNvSpPr/>
          <p:nvPr/>
        </p:nvSpPr>
        <p:spPr>
          <a:xfrm>
            <a:off x="861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字方塊 2">
            <a:extLst>
              <a:ext uri="{FF2B5EF4-FFF2-40B4-BE49-F238E27FC236}">
                <a16:creationId xmlns:a16="http://schemas.microsoft.com/office/drawing/2014/main" xmlns="" id="{C59172C8-5FB9-44C4-9FF3-C5AC6B018C55}"/>
              </a:ext>
            </a:extLst>
          </p:cNvPr>
          <p:cNvSpPr txBox="1"/>
          <p:nvPr/>
        </p:nvSpPr>
        <p:spPr>
          <a:xfrm>
            <a:off x="5994967" y="8748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43" name="圓角矩形 121">
            <a:extLst>
              <a:ext uri="{FF2B5EF4-FFF2-40B4-BE49-F238E27FC236}">
                <a16:creationId xmlns:a16="http://schemas.microsoft.com/office/drawing/2014/main" xmlns="" id="{06CEA8E4-5098-47F0-A622-E5EB7397567E}"/>
              </a:ext>
            </a:extLst>
          </p:cNvPr>
          <p:cNvSpPr/>
          <p:nvPr/>
        </p:nvSpPr>
        <p:spPr>
          <a:xfrm>
            <a:off x="4835999" y="453021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Confounding 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factors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文字方塊 2">
            <a:extLst>
              <a:ext uri="{FF2B5EF4-FFF2-40B4-BE49-F238E27FC236}">
                <a16:creationId xmlns:a16="http://schemas.microsoft.com/office/drawing/2014/main" xmlns="" id="{50045EDE-6C51-4201-9303-D3B23DDD0BD7}"/>
              </a:ext>
            </a:extLst>
          </p:cNvPr>
          <p:cNvSpPr txBox="1"/>
          <p:nvPr/>
        </p:nvSpPr>
        <p:spPr>
          <a:xfrm>
            <a:off x="3008672" y="4095851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cxnSp>
        <p:nvCxnSpPr>
          <p:cNvPr id="45" name="直線單箭頭接點 11">
            <a:extLst>
              <a:ext uri="{FF2B5EF4-FFF2-40B4-BE49-F238E27FC236}">
                <a16:creationId xmlns:a16="http://schemas.microsoft.com/office/drawing/2014/main" xmlns="" id="{D0F489B9-3922-402E-99DC-ED6352CEE4B2}"/>
              </a:ext>
            </a:extLst>
          </p:cNvPr>
          <p:cNvCxnSpPr>
            <a:cxnSpLocks/>
            <a:stCxn id="43" idx="0"/>
            <a:endCxn id="18" idx="2"/>
          </p:cNvCxnSpPr>
          <p:nvPr/>
        </p:nvCxnSpPr>
        <p:spPr>
          <a:xfrm flipH="1" flipV="1">
            <a:off x="2316000" y="3622156"/>
            <a:ext cx="3779999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11">
            <a:extLst>
              <a:ext uri="{FF2B5EF4-FFF2-40B4-BE49-F238E27FC236}">
                <a16:creationId xmlns:a16="http://schemas.microsoft.com/office/drawing/2014/main" xmlns="" id="{A6049252-0786-4D22-B5EF-97AFB8BB38BD}"/>
              </a:ext>
            </a:extLst>
          </p:cNvPr>
          <p:cNvCxnSpPr>
            <a:cxnSpLocks/>
            <a:stCxn id="43" idx="0"/>
            <a:endCxn id="19" idx="2"/>
          </p:cNvCxnSpPr>
          <p:nvPr/>
        </p:nvCxnSpPr>
        <p:spPr>
          <a:xfrm flipV="1">
            <a:off x="6095999" y="3622156"/>
            <a:ext cx="3780001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字方塊 2">
            <a:extLst>
              <a:ext uri="{FF2B5EF4-FFF2-40B4-BE49-F238E27FC236}">
                <a16:creationId xmlns:a16="http://schemas.microsoft.com/office/drawing/2014/main" xmlns="" id="{414355FD-3999-4DE0-A4FC-B82A5B32B6E4}"/>
              </a:ext>
            </a:extLst>
          </p:cNvPr>
          <p:cNvSpPr txBox="1"/>
          <p:nvPr/>
        </p:nvSpPr>
        <p:spPr>
          <a:xfrm>
            <a:off x="8042787" y="4111484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cxnSp>
        <p:nvCxnSpPr>
          <p:cNvPr id="48" name="直線單箭頭接點 11">
            <a:extLst>
              <a:ext uri="{FF2B5EF4-FFF2-40B4-BE49-F238E27FC236}">
                <a16:creationId xmlns:a16="http://schemas.microsoft.com/office/drawing/2014/main" xmlns="" id="{69228AA4-00F2-4106-8EA9-0B0AAFCFF5EA}"/>
              </a:ext>
            </a:extLst>
          </p:cNvPr>
          <p:cNvCxnSpPr>
            <a:cxnSpLocks/>
          </p:cNvCxnSpPr>
          <p:nvPr/>
        </p:nvCxnSpPr>
        <p:spPr>
          <a:xfrm flipH="1">
            <a:off x="3576000" y="2985342"/>
            <a:ext cx="50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2">
            <a:extLst>
              <a:ext uri="{FF2B5EF4-FFF2-40B4-BE49-F238E27FC236}">
                <a16:creationId xmlns:a16="http://schemas.microsoft.com/office/drawing/2014/main" xmlns="" id="{9AB2EE67-3281-4474-86AA-3F935E644D70}"/>
              </a:ext>
            </a:extLst>
          </p:cNvPr>
          <p:cNvSpPr txBox="1"/>
          <p:nvPr/>
        </p:nvSpPr>
        <p:spPr>
          <a:xfrm>
            <a:off x="5620607" y="2373513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21" name="向下箭號 3">
            <a:extLst>
              <a:ext uri="{FF2B5EF4-FFF2-40B4-BE49-F238E27FC236}">
                <a16:creationId xmlns:a16="http://schemas.microsoft.com/office/drawing/2014/main" xmlns="" id="{EBCF0AB3-FB74-48B2-B135-2B6794183DE8}"/>
              </a:ext>
            </a:extLst>
          </p:cNvPr>
          <p:cNvSpPr/>
          <p:nvPr/>
        </p:nvSpPr>
        <p:spPr>
          <a:xfrm>
            <a:off x="4751987" y="1545065"/>
            <a:ext cx="2624688" cy="655200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>
                <a:solidFill>
                  <a:schemeClr val="tx1"/>
                </a:solidFill>
              </a:rPr>
              <a:t>could be…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718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圓角矩形 121">
            <a:extLst>
              <a:ext uri="{FF2B5EF4-FFF2-40B4-BE49-F238E27FC236}">
                <a16:creationId xmlns:a16="http://schemas.microsoft.com/office/drawing/2014/main" xmlns="" id="{73DDE37B-263A-42B8-812C-84D1B4F2B163}"/>
              </a:ext>
            </a:extLst>
          </p:cNvPr>
          <p:cNvSpPr/>
          <p:nvPr/>
        </p:nvSpPr>
        <p:spPr>
          <a:xfrm>
            <a:off x="105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圓角矩形 128">
            <a:extLst>
              <a:ext uri="{FF2B5EF4-FFF2-40B4-BE49-F238E27FC236}">
                <a16:creationId xmlns:a16="http://schemas.microsoft.com/office/drawing/2014/main" xmlns="" id="{F4E5B281-E771-4B0A-BEC6-9F8BE0EFF8CA}"/>
              </a:ext>
            </a:extLst>
          </p:cNvPr>
          <p:cNvSpPr/>
          <p:nvPr/>
        </p:nvSpPr>
        <p:spPr>
          <a:xfrm>
            <a:off x="8616000" y="2722156"/>
            <a:ext cx="2520000" cy="900000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9" name="直線單箭頭接點 32">
            <a:extLst>
              <a:ext uri="{FF2B5EF4-FFF2-40B4-BE49-F238E27FC236}">
                <a16:creationId xmlns:a16="http://schemas.microsoft.com/office/drawing/2014/main" xmlns="" id="{D38F9E6D-3669-49C6-83F1-A2E2D769AD5C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3576000" y="763247"/>
            <a:ext cx="5040000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olid"/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圓角矩形 121">
            <a:extLst>
              <a:ext uri="{FF2B5EF4-FFF2-40B4-BE49-F238E27FC236}">
                <a16:creationId xmlns:a16="http://schemas.microsoft.com/office/drawing/2014/main" xmlns="" id="{3814E0B0-61B6-4682-9F00-EEC9AA1A9308}"/>
              </a:ext>
            </a:extLst>
          </p:cNvPr>
          <p:cNvSpPr/>
          <p:nvPr/>
        </p:nvSpPr>
        <p:spPr>
          <a:xfrm>
            <a:off x="105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Predator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圓角矩形 128">
            <a:extLst>
              <a:ext uri="{FF2B5EF4-FFF2-40B4-BE49-F238E27FC236}">
                <a16:creationId xmlns:a16="http://schemas.microsoft.com/office/drawing/2014/main" xmlns="" id="{033A1986-389A-465F-8270-643A0C342ED6}"/>
              </a:ext>
            </a:extLst>
          </p:cNvPr>
          <p:cNvSpPr/>
          <p:nvPr/>
        </p:nvSpPr>
        <p:spPr>
          <a:xfrm>
            <a:off x="8616000" y="31324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Prey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diversity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文字方塊 2">
            <a:extLst>
              <a:ext uri="{FF2B5EF4-FFF2-40B4-BE49-F238E27FC236}">
                <a16:creationId xmlns:a16="http://schemas.microsoft.com/office/drawing/2014/main" xmlns="" id="{C59172C8-5FB9-44C4-9FF3-C5AC6B018C55}"/>
              </a:ext>
            </a:extLst>
          </p:cNvPr>
          <p:cNvSpPr txBox="1"/>
          <p:nvPr/>
        </p:nvSpPr>
        <p:spPr>
          <a:xfrm>
            <a:off x="5994967" y="87489"/>
            <a:ext cx="2020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43" name="圓角矩形 121">
            <a:extLst>
              <a:ext uri="{FF2B5EF4-FFF2-40B4-BE49-F238E27FC236}">
                <a16:creationId xmlns:a16="http://schemas.microsoft.com/office/drawing/2014/main" xmlns="" id="{06CEA8E4-5098-47F0-A622-E5EB7397567E}"/>
              </a:ext>
            </a:extLst>
          </p:cNvPr>
          <p:cNvSpPr/>
          <p:nvPr/>
        </p:nvSpPr>
        <p:spPr>
          <a:xfrm>
            <a:off x="4835999" y="4530217"/>
            <a:ext cx="2520000" cy="900000"/>
          </a:xfrm>
          <a:prstGeom prst="round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Confounding </a:t>
            </a:r>
          </a:p>
          <a:p>
            <a:pPr algn="ctr"/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factors</a:t>
            </a:r>
            <a:endParaRPr lang="zh-TW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文字方塊 2">
            <a:extLst>
              <a:ext uri="{FF2B5EF4-FFF2-40B4-BE49-F238E27FC236}">
                <a16:creationId xmlns:a16="http://schemas.microsoft.com/office/drawing/2014/main" xmlns="" id="{50045EDE-6C51-4201-9303-D3B23DDD0BD7}"/>
              </a:ext>
            </a:extLst>
          </p:cNvPr>
          <p:cNvSpPr txBox="1"/>
          <p:nvPr/>
        </p:nvSpPr>
        <p:spPr>
          <a:xfrm>
            <a:off x="3008672" y="4095851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cxnSp>
        <p:nvCxnSpPr>
          <p:cNvPr id="45" name="直線單箭頭接點 11">
            <a:extLst>
              <a:ext uri="{FF2B5EF4-FFF2-40B4-BE49-F238E27FC236}">
                <a16:creationId xmlns:a16="http://schemas.microsoft.com/office/drawing/2014/main" xmlns="" id="{D0F489B9-3922-402E-99DC-ED6352CEE4B2}"/>
              </a:ext>
            </a:extLst>
          </p:cNvPr>
          <p:cNvCxnSpPr>
            <a:cxnSpLocks/>
            <a:stCxn id="43" idx="0"/>
            <a:endCxn id="18" idx="2"/>
          </p:cNvCxnSpPr>
          <p:nvPr/>
        </p:nvCxnSpPr>
        <p:spPr>
          <a:xfrm flipH="1" flipV="1">
            <a:off x="2316000" y="3622156"/>
            <a:ext cx="3779999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11">
            <a:extLst>
              <a:ext uri="{FF2B5EF4-FFF2-40B4-BE49-F238E27FC236}">
                <a16:creationId xmlns:a16="http://schemas.microsoft.com/office/drawing/2014/main" xmlns="" id="{A6049252-0786-4D22-B5EF-97AFB8BB38BD}"/>
              </a:ext>
            </a:extLst>
          </p:cNvPr>
          <p:cNvCxnSpPr>
            <a:cxnSpLocks/>
            <a:stCxn id="43" idx="0"/>
            <a:endCxn id="19" idx="2"/>
          </p:cNvCxnSpPr>
          <p:nvPr/>
        </p:nvCxnSpPr>
        <p:spPr>
          <a:xfrm flipV="1">
            <a:off x="6095999" y="3622156"/>
            <a:ext cx="3780001" cy="908061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字方塊 2">
            <a:extLst>
              <a:ext uri="{FF2B5EF4-FFF2-40B4-BE49-F238E27FC236}">
                <a16:creationId xmlns:a16="http://schemas.microsoft.com/office/drawing/2014/main" xmlns="" id="{414355FD-3999-4DE0-A4FC-B82A5B32B6E4}"/>
              </a:ext>
            </a:extLst>
          </p:cNvPr>
          <p:cNvSpPr txBox="1"/>
          <p:nvPr/>
        </p:nvSpPr>
        <p:spPr>
          <a:xfrm>
            <a:off x="8042787" y="4111484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+/-</a:t>
            </a:r>
            <a:endParaRPr lang="zh-TW" altLang="en-US" sz="4000" b="1" dirty="0"/>
          </a:p>
        </p:txBody>
      </p:sp>
      <p:cxnSp>
        <p:nvCxnSpPr>
          <p:cNvPr id="48" name="直線單箭頭接點 11">
            <a:extLst>
              <a:ext uri="{FF2B5EF4-FFF2-40B4-BE49-F238E27FC236}">
                <a16:creationId xmlns:a16="http://schemas.microsoft.com/office/drawing/2014/main" xmlns="" id="{69228AA4-00F2-4106-8EA9-0B0AAFCFF5EA}"/>
              </a:ext>
            </a:extLst>
          </p:cNvPr>
          <p:cNvCxnSpPr>
            <a:cxnSpLocks/>
          </p:cNvCxnSpPr>
          <p:nvPr/>
        </p:nvCxnSpPr>
        <p:spPr>
          <a:xfrm flipH="1">
            <a:off x="3576000" y="2985342"/>
            <a:ext cx="50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2">
            <a:extLst>
              <a:ext uri="{FF2B5EF4-FFF2-40B4-BE49-F238E27FC236}">
                <a16:creationId xmlns:a16="http://schemas.microsoft.com/office/drawing/2014/main" xmlns="" id="{9AB2EE67-3281-4474-86AA-3F935E644D70}"/>
              </a:ext>
            </a:extLst>
          </p:cNvPr>
          <p:cNvSpPr txBox="1"/>
          <p:nvPr/>
        </p:nvSpPr>
        <p:spPr>
          <a:xfrm>
            <a:off x="5620607" y="2373513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cxnSp>
        <p:nvCxnSpPr>
          <p:cNvPr id="50" name="直線單箭頭接點 11">
            <a:extLst>
              <a:ext uri="{FF2B5EF4-FFF2-40B4-BE49-F238E27FC236}">
                <a16:creationId xmlns:a16="http://schemas.microsoft.com/office/drawing/2014/main" xmlns="" id="{6CF2E96D-A1F5-477A-9778-C2D3AA8D1A5C}"/>
              </a:ext>
            </a:extLst>
          </p:cNvPr>
          <p:cNvCxnSpPr>
            <a:cxnSpLocks/>
          </p:cNvCxnSpPr>
          <p:nvPr/>
        </p:nvCxnSpPr>
        <p:spPr>
          <a:xfrm flipH="1">
            <a:off x="3580916" y="3403216"/>
            <a:ext cx="5040000" cy="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字方塊 2">
            <a:extLst>
              <a:ext uri="{FF2B5EF4-FFF2-40B4-BE49-F238E27FC236}">
                <a16:creationId xmlns:a16="http://schemas.microsoft.com/office/drawing/2014/main" xmlns="" id="{524517C4-A189-4F81-B941-F3D52D08A1CA}"/>
              </a:ext>
            </a:extLst>
          </p:cNvPr>
          <p:cNvSpPr txBox="1"/>
          <p:nvPr/>
        </p:nvSpPr>
        <p:spPr>
          <a:xfrm>
            <a:off x="5625523" y="3253503"/>
            <a:ext cx="950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+</a:t>
            </a:r>
            <a:endParaRPr lang="zh-TW" altLang="en-US" sz="4000" b="1" dirty="0"/>
          </a:p>
        </p:txBody>
      </p:sp>
      <p:sp>
        <p:nvSpPr>
          <p:cNvPr id="20" name="向下箭號 3">
            <a:extLst>
              <a:ext uri="{FF2B5EF4-FFF2-40B4-BE49-F238E27FC236}">
                <a16:creationId xmlns:a16="http://schemas.microsoft.com/office/drawing/2014/main" xmlns="" id="{EBCF0AB3-FB74-48B2-B135-2B6794183DE8}"/>
              </a:ext>
            </a:extLst>
          </p:cNvPr>
          <p:cNvSpPr/>
          <p:nvPr/>
        </p:nvSpPr>
        <p:spPr>
          <a:xfrm>
            <a:off x="4751987" y="1545065"/>
            <a:ext cx="2624688" cy="655200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00" b="1" dirty="0">
                <a:solidFill>
                  <a:schemeClr val="tx1"/>
                </a:solidFill>
              </a:rPr>
              <a:t>could be…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075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20" y="-1940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821" y="36972"/>
            <a:ext cx="11546378" cy="734431"/>
          </a:xfrm>
        </p:spPr>
        <p:txBody>
          <a:bodyPr anchor="t">
            <a:normAutofit fontScale="90000"/>
          </a:bodyPr>
          <a:lstStyle/>
          <a:p>
            <a:r>
              <a:rPr lang="en-US" sz="4800" b="1" dirty="0"/>
              <a:t>Can community assembly processes help?</a:t>
            </a:r>
            <a:endParaRPr lang="en-US" sz="4800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3481" y="639703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>
                <a:solidFill>
                  <a:srgbClr val="FFFFFF"/>
                </a:solidFill>
              </a:rPr>
              <a:t>Vellend</a:t>
            </a:r>
            <a:r>
              <a:rPr lang="en-US" sz="1800" dirty="0">
                <a:solidFill>
                  <a:srgbClr val="FFFFFF"/>
                </a:solidFill>
              </a:rPr>
              <a:t> 2010 @ </a:t>
            </a:r>
            <a:r>
              <a:rPr lang="en-US" altLang="zh-TW" sz="1800" dirty="0"/>
              <a:t>Q. Rev. Biol.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6293348" y="1228134"/>
            <a:ext cx="2202426" cy="2586566"/>
            <a:chOff x="5340913" y="1388155"/>
            <a:chExt cx="2202426" cy="2586566"/>
          </a:xfrm>
        </p:grpSpPr>
        <p:sp>
          <p:nvSpPr>
            <p:cNvPr id="32" name="Rectangle 195">
              <a:extLst>
                <a:ext uri="{FF2B5EF4-FFF2-40B4-BE49-F238E27FC236}">
                  <a16:creationId xmlns:a16="http://schemas.microsoft.com/office/drawing/2014/main" xmlns="" id="{4B1D87D6-45F9-4506-B37C-DE3A77661683}"/>
                </a:ext>
              </a:extLst>
            </p:cNvPr>
            <p:cNvSpPr/>
            <p:nvPr/>
          </p:nvSpPr>
          <p:spPr>
            <a:xfrm>
              <a:off x="5340913" y="1388155"/>
              <a:ext cx="2202426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>
                  <a:solidFill>
                    <a:srgbClr val="FFC000"/>
                  </a:solidFill>
                </a:rPr>
                <a:t>Ecological community</a:t>
              </a:r>
            </a:p>
          </p:txBody>
        </p:sp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xmlns="" id="{0183D39C-EF59-4C0E-8B72-7A2E30817F8A}"/>
                </a:ext>
              </a:extLst>
            </p:cNvPr>
            <p:cNvGrpSpPr/>
            <p:nvPr/>
          </p:nvGrpSpPr>
          <p:grpSpPr>
            <a:xfrm>
              <a:off x="5743272" y="2511681"/>
              <a:ext cx="1463040" cy="1463040"/>
              <a:chOff x="2045963" y="5157829"/>
              <a:chExt cx="1463040" cy="1463040"/>
            </a:xfrm>
          </p:grpSpPr>
          <p:sp>
            <p:nvSpPr>
              <p:cNvPr id="34" name="Star: 4 Points 64">
                <a:extLst>
                  <a:ext uri="{FF2B5EF4-FFF2-40B4-BE49-F238E27FC236}">
                    <a16:creationId xmlns:a16="http://schemas.microsoft.com/office/drawing/2014/main" xmlns="" id="{63B67CBE-FB69-4D24-BFC0-C64C757D3EE6}"/>
                  </a:ext>
                </a:extLst>
              </p:cNvPr>
              <p:cNvSpPr/>
              <p:nvPr/>
            </p:nvSpPr>
            <p:spPr>
              <a:xfrm>
                <a:off x="2500180" y="6192674"/>
                <a:ext cx="334296" cy="285134"/>
              </a:xfrm>
              <a:prstGeom prst="star4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65">
                <a:extLst>
                  <a:ext uri="{FF2B5EF4-FFF2-40B4-BE49-F238E27FC236}">
                    <a16:creationId xmlns:a16="http://schemas.microsoft.com/office/drawing/2014/main" xmlns="" id="{03B3C855-282A-4005-A0EC-5C2A18FC44A7}"/>
                  </a:ext>
                </a:extLst>
              </p:cNvPr>
              <p:cNvSpPr/>
              <p:nvPr/>
            </p:nvSpPr>
            <p:spPr>
              <a:xfrm>
                <a:off x="2834476" y="59272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66">
                <a:extLst>
                  <a:ext uri="{FF2B5EF4-FFF2-40B4-BE49-F238E27FC236}">
                    <a16:creationId xmlns:a16="http://schemas.microsoft.com/office/drawing/2014/main" xmlns="" id="{D3EC3DD7-EA52-4244-A0D5-62281D20F754}"/>
                  </a:ext>
                </a:extLst>
              </p:cNvPr>
              <p:cNvSpPr/>
              <p:nvPr/>
            </p:nvSpPr>
            <p:spPr>
              <a:xfrm>
                <a:off x="2184628" y="57748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Arrow: Chevron 67">
                <a:extLst>
                  <a:ext uri="{FF2B5EF4-FFF2-40B4-BE49-F238E27FC236}">
                    <a16:creationId xmlns:a16="http://schemas.microsoft.com/office/drawing/2014/main" xmlns="" id="{704D19BB-1776-4B6C-9EF4-CD587A175166}"/>
                  </a:ext>
                </a:extLst>
              </p:cNvPr>
              <p:cNvSpPr/>
              <p:nvPr/>
            </p:nvSpPr>
            <p:spPr>
              <a:xfrm>
                <a:off x="2600271" y="5509333"/>
                <a:ext cx="334296" cy="265470"/>
              </a:xfrm>
              <a:prstGeom prst="chevr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lowchart: Decision 68">
                <a:extLst>
                  <a:ext uri="{FF2B5EF4-FFF2-40B4-BE49-F238E27FC236}">
                    <a16:creationId xmlns:a16="http://schemas.microsoft.com/office/drawing/2014/main" xmlns="" id="{60534B58-95E9-4F95-B451-B7943075D508}"/>
                  </a:ext>
                </a:extLst>
              </p:cNvPr>
              <p:cNvSpPr/>
              <p:nvPr/>
            </p:nvSpPr>
            <p:spPr>
              <a:xfrm>
                <a:off x="2915071" y="5307317"/>
                <a:ext cx="235974" cy="285134"/>
              </a:xfrm>
              <a:prstGeom prst="flowChartDecision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Connector 69">
                <a:extLst>
                  <a:ext uri="{FF2B5EF4-FFF2-40B4-BE49-F238E27FC236}">
                    <a16:creationId xmlns:a16="http://schemas.microsoft.com/office/drawing/2014/main" xmlns="" id="{59B4947C-F70C-42F3-A425-E69F300A9CBA}"/>
                  </a:ext>
                </a:extLst>
              </p:cNvPr>
              <p:cNvSpPr/>
              <p:nvPr/>
            </p:nvSpPr>
            <p:spPr>
              <a:xfrm>
                <a:off x="2045963" y="5157829"/>
                <a:ext cx="1463040" cy="1463040"/>
              </a:xfrm>
              <a:prstGeom prst="flowChartConnector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向右箭號 10"/>
          <p:cNvSpPr/>
          <p:nvPr/>
        </p:nvSpPr>
        <p:spPr>
          <a:xfrm>
            <a:off x="4850572" y="2501148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 txBox="1">
            <a:spLocks/>
          </p:cNvSpPr>
          <p:nvPr/>
        </p:nvSpPr>
        <p:spPr>
          <a:xfrm>
            <a:off x="10147318" y="1767713"/>
            <a:ext cx="1901246" cy="33186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rgbClr val="FFC000"/>
                </a:solidFill>
              </a:rPr>
              <a:t>Patterns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Species-area relationships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Diversity gradients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Relative abundance distributions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75000"/>
                  </a:schemeClr>
                </a:solidFill>
              </a:rPr>
              <a:t>etc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…</a:t>
            </a:r>
            <a:endParaRPr lang="en-US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向右箭號 41"/>
          <p:cNvSpPr/>
          <p:nvPr/>
        </p:nvSpPr>
        <p:spPr>
          <a:xfrm>
            <a:off x="8516705" y="2547765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2397783" y="2344004"/>
            <a:ext cx="220242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Community</a:t>
            </a:r>
          </a:p>
          <a:p>
            <a:pPr algn="ctr"/>
            <a:r>
              <a:rPr lang="en-US" sz="3200" dirty="0" smtClean="0">
                <a:solidFill>
                  <a:srgbClr val="FFC000"/>
                </a:solidFill>
              </a:rPr>
              <a:t>a</a:t>
            </a:r>
            <a:r>
              <a:rPr lang="en-US" sz="3200" dirty="0" smtClean="0">
                <a:solidFill>
                  <a:srgbClr val="FFC000"/>
                </a:solidFill>
              </a:rPr>
              <a:t>ssembly </a:t>
            </a:r>
            <a:r>
              <a:rPr lang="en-US" sz="3200" dirty="0">
                <a:solidFill>
                  <a:srgbClr val="FFC000"/>
                </a:solidFill>
              </a:rPr>
              <a:t>processes</a:t>
            </a:r>
          </a:p>
        </p:txBody>
      </p:sp>
    </p:spTree>
    <p:extLst>
      <p:ext uri="{BB962C8B-B14F-4D97-AF65-F5344CB8AC3E}">
        <p14:creationId xmlns:p14="http://schemas.microsoft.com/office/powerpoint/2010/main" val="3639400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32931" y="-1942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821" y="36972"/>
            <a:ext cx="11546378" cy="734431"/>
          </a:xfrm>
        </p:spPr>
        <p:txBody>
          <a:bodyPr anchor="t">
            <a:normAutofit fontScale="90000"/>
          </a:bodyPr>
          <a:lstStyle/>
          <a:p>
            <a:r>
              <a:rPr lang="en-US" sz="4800" b="1" dirty="0"/>
              <a:t>Can community assembly processes help?</a:t>
            </a:r>
            <a:endParaRPr lang="en-US" sz="4800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3481" y="639703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>
                <a:solidFill>
                  <a:srgbClr val="FFFFFF"/>
                </a:solidFill>
              </a:rPr>
              <a:t>Vellend</a:t>
            </a:r>
            <a:r>
              <a:rPr lang="en-US" sz="1800" dirty="0">
                <a:solidFill>
                  <a:srgbClr val="FFFFFF"/>
                </a:solidFill>
              </a:rPr>
              <a:t> 2010 @ </a:t>
            </a:r>
            <a:r>
              <a:rPr lang="en-US" altLang="zh-TW" sz="1800" dirty="0"/>
              <a:t>Q. Rev. Biol.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6293348" y="1228134"/>
            <a:ext cx="2202426" cy="2586566"/>
            <a:chOff x="5340913" y="1388155"/>
            <a:chExt cx="2202426" cy="2586566"/>
          </a:xfrm>
        </p:grpSpPr>
        <p:sp>
          <p:nvSpPr>
            <p:cNvPr id="32" name="Rectangle 195">
              <a:extLst>
                <a:ext uri="{FF2B5EF4-FFF2-40B4-BE49-F238E27FC236}">
                  <a16:creationId xmlns:a16="http://schemas.microsoft.com/office/drawing/2014/main" xmlns="" id="{4B1D87D6-45F9-4506-B37C-DE3A77661683}"/>
                </a:ext>
              </a:extLst>
            </p:cNvPr>
            <p:cNvSpPr/>
            <p:nvPr/>
          </p:nvSpPr>
          <p:spPr>
            <a:xfrm>
              <a:off x="5340913" y="1388155"/>
              <a:ext cx="2202426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/>
                <a:t>Ecological community</a:t>
              </a:r>
            </a:p>
          </p:txBody>
        </p:sp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xmlns="" id="{0183D39C-EF59-4C0E-8B72-7A2E30817F8A}"/>
                </a:ext>
              </a:extLst>
            </p:cNvPr>
            <p:cNvGrpSpPr/>
            <p:nvPr/>
          </p:nvGrpSpPr>
          <p:grpSpPr>
            <a:xfrm>
              <a:off x="5743272" y="2511681"/>
              <a:ext cx="1463040" cy="1463040"/>
              <a:chOff x="2045963" y="5157829"/>
              <a:chExt cx="1463040" cy="1463040"/>
            </a:xfrm>
          </p:grpSpPr>
          <p:sp>
            <p:nvSpPr>
              <p:cNvPr id="34" name="Star: 4 Points 64">
                <a:extLst>
                  <a:ext uri="{FF2B5EF4-FFF2-40B4-BE49-F238E27FC236}">
                    <a16:creationId xmlns:a16="http://schemas.microsoft.com/office/drawing/2014/main" xmlns="" id="{63B67CBE-FB69-4D24-BFC0-C64C757D3EE6}"/>
                  </a:ext>
                </a:extLst>
              </p:cNvPr>
              <p:cNvSpPr/>
              <p:nvPr/>
            </p:nvSpPr>
            <p:spPr>
              <a:xfrm>
                <a:off x="2500180" y="6192674"/>
                <a:ext cx="334296" cy="285134"/>
              </a:xfrm>
              <a:prstGeom prst="star4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65">
                <a:extLst>
                  <a:ext uri="{FF2B5EF4-FFF2-40B4-BE49-F238E27FC236}">
                    <a16:creationId xmlns:a16="http://schemas.microsoft.com/office/drawing/2014/main" xmlns="" id="{03B3C855-282A-4005-A0EC-5C2A18FC44A7}"/>
                  </a:ext>
                </a:extLst>
              </p:cNvPr>
              <p:cNvSpPr/>
              <p:nvPr/>
            </p:nvSpPr>
            <p:spPr>
              <a:xfrm>
                <a:off x="2834476" y="59272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66">
                <a:extLst>
                  <a:ext uri="{FF2B5EF4-FFF2-40B4-BE49-F238E27FC236}">
                    <a16:creationId xmlns:a16="http://schemas.microsoft.com/office/drawing/2014/main" xmlns="" id="{D3EC3DD7-EA52-4244-A0D5-62281D20F754}"/>
                  </a:ext>
                </a:extLst>
              </p:cNvPr>
              <p:cNvSpPr/>
              <p:nvPr/>
            </p:nvSpPr>
            <p:spPr>
              <a:xfrm>
                <a:off x="2184628" y="57748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Arrow: Chevron 67">
                <a:extLst>
                  <a:ext uri="{FF2B5EF4-FFF2-40B4-BE49-F238E27FC236}">
                    <a16:creationId xmlns:a16="http://schemas.microsoft.com/office/drawing/2014/main" xmlns="" id="{704D19BB-1776-4B6C-9EF4-CD587A175166}"/>
                  </a:ext>
                </a:extLst>
              </p:cNvPr>
              <p:cNvSpPr/>
              <p:nvPr/>
            </p:nvSpPr>
            <p:spPr>
              <a:xfrm>
                <a:off x="2600271" y="5509333"/>
                <a:ext cx="334296" cy="265470"/>
              </a:xfrm>
              <a:prstGeom prst="chevr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lowchart: Decision 68">
                <a:extLst>
                  <a:ext uri="{FF2B5EF4-FFF2-40B4-BE49-F238E27FC236}">
                    <a16:creationId xmlns:a16="http://schemas.microsoft.com/office/drawing/2014/main" xmlns="" id="{60534B58-95E9-4F95-B451-B7943075D508}"/>
                  </a:ext>
                </a:extLst>
              </p:cNvPr>
              <p:cNvSpPr/>
              <p:nvPr/>
            </p:nvSpPr>
            <p:spPr>
              <a:xfrm>
                <a:off x="2915071" y="5307317"/>
                <a:ext cx="235974" cy="285134"/>
              </a:xfrm>
              <a:prstGeom prst="flowChartDecision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Connector 69">
                <a:extLst>
                  <a:ext uri="{FF2B5EF4-FFF2-40B4-BE49-F238E27FC236}">
                    <a16:creationId xmlns:a16="http://schemas.microsoft.com/office/drawing/2014/main" xmlns="" id="{59B4947C-F70C-42F3-A425-E69F300A9CBA}"/>
                  </a:ext>
                </a:extLst>
              </p:cNvPr>
              <p:cNvSpPr/>
              <p:nvPr/>
            </p:nvSpPr>
            <p:spPr>
              <a:xfrm>
                <a:off x="2045963" y="5157829"/>
                <a:ext cx="1463040" cy="1463040"/>
              </a:xfrm>
              <a:prstGeom prst="flowChartConnector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向右箭號 10"/>
          <p:cNvSpPr/>
          <p:nvPr/>
        </p:nvSpPr>
        <p:spPr>
          <a:xfrm>
            <a:off x="4850572" y="2501148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 txBox="1">
            <a:spLocks/>
          </p:cNvSpPr>
          <p:nvPr/>
        </p:nvSpPr>
        <p:spPr>
          <a:xfrm>
            <a:off x="10147318" y="1767713"/>
            <a:ext cx="1901246" cy="33186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Patterns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Species-area relationships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Diversity gradients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Relative abundance distributions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75000"/>
                  </a:schemeClr>
                </a:solidFill>
              </a:rPr>
              <a:t>etc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…</a:t>
            </a:r>
            <a:endParaRPr lang="en-US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向右箭號 41"/>
          <p:cNvSpPr/>
          <p:nvPr/>
        </p:nvSpPr>
        <p:spPr>
          <a:xfrm>
            <a:off x="8516705" y="2547765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2504710" y="2080149"/>
            <a:ext cx="220242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FFC000"/>
                </a:solidFill>
              </a:rPr>
              <a:t>Drift</a:t>
            </a:r>
          </a:p>
          <a:p>
            <a:pPr algn="ctr"/>
            <a:r>
              <a:rPr lang="en-US" sz="3200" dirty="0">
                <a:solidFill>
                  <a:srgbClr val="FFC000"/>
                </a:solidFill>
              </a:rPr>
              <a:t>Selection</a:t>
            </a:r>
          </a:p>
          <a:p>
            <a:pPr algn="ctr"/>
            <a:r>
              <a:rPr lang="en-US" sz="3200" dirty="0">
                <a:solidFill>
                  <a:srgbClr val="FFC000"/>
                </a:solidFill>
              </a:rPr>
              <a:t>Speciation</a:t>
            </a:r>
          </a:p>
          <a:p>
            <a:pPr algn="ctr"/>
            <a:r>
              <a:rPr lang="en-US" sz="3200" dirty="0">
                <a:solidFill>
                  <a:srgbClr val="FFC000"/>
                </a:solidFill>
              </a:rPr>
              <a:t>Dispersal</a:t>
            </a:r>
          </a:p>
        </p:txBody>
      </p:sp>
    </p:spTree>
    <p:extLst>
      <p:ext uri="{BB962C8B-B14F-4D97-AF65-F5344CB8AC3E}">
        <p14:creationId xmlns:p14="http://schemas.microsoft.com/office/powerpoint/2010/main" val="4097013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ody of water&#10;&#10;Description automatically generated">
            <a:extLst>
              <a:ext uri="{FF2B5EF4-FFF2-40B4-BE49-F238E27FC236}">
                <a16:creationId xmlns:a16="http://schemas.microsoft.com/office/drawing/2014/main" xmlns="" id="{23C2D17A-BA6F-4478-8F61-8FF6B41FF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07" b="95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0EDA3BF-8347-47B4-916F-B506C4B7D3A3}"/>
              </a:ext>
            </a:extLst>
          </p:cNvPr>
          <p:cNvSpPr/>
          <p:nvPr/>
        </p:nvSpPr>
        <p:spPr>
          <a:xfrm>
            <a:off x="0" y="-1942"/>
            <a:ext cx="12191980" cy="68579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374B448D-C25E-41D4-9934-5C30397F9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821" y="36972"/>
            <a:ext cx="11546378" cy="734431"/>
          </a:xfrm>
        </p:spPr>
        <p:txBody>
          <a:bodyPr anchor="t">
            <a:normAutofit fontScale="90000"/>
          </a:bodyPr>
          <a:lstStyle/>
          <a:p>
            <a:r>
              <a:rPr lang="en-US" sz="4800" b="1" dirty="0"/>
              <a:t>Can community assembly processes help?</a:t>
            </a:r>
            <a:endParaRPr lang="en-US" sz="4800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3481" y="6397038"/>
            <a:ext cx="3569090" cy="434718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>
                <a:solidFill>
                  <a:srgbClr val="FFFFFF"/>
                </a:solidFill>
              </a:rPr>
              <a:t>Vellend</a:t>
            </a:r>
            <a:r>
              <a:rPr lang="en-US" sz="1800" dirty="0">
                <a:solidFill>
                  <a:srgbClr val="FFFFFF"/>
                </a:solidFill>
              </a:rPr>
              <a:t> 2010 @ </a:t>
            </a:r>
            <a:r>
              <a:rPr lang="en-US" altLang="zh-TW" sz="1800" dirty="0"/>
              <a:t>Q. Rev. Biol.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14" name="群組 13"/>
          <p:cNvGrpSpPr/>
          <p:nvPr/>
        </p:nvGrpSpPr>
        <p:grpSpPr>
          <a:xfrm>
            <a:off x="6293348" y="1228134"/>
            <a:ext cx="2202426" cy="2586566"/>
            <a:chOff x="5340913" y="1388155"/>
            <a:chExt cx="2202426" cy="2586566"/>
          </a:xfrm>
        </p:grpSpPr>
        <p:sp>
          <p:nvSpPr>
            <p:cNvPr id="32" name="Rectangle 195">
              <a:extLst>
                <a:ext uri="{FF2B5EF4-FFF2-40B4-BE49-F238E27FC236}">
                  <a16:creationId xmlns:a16="http://schemas.microsoft.com/office/drawing/2014/main" xmlns="" id="{4B1D87D6-45F9-4506-B37C-DE3A77661683}"/>
                </a:ext>
              </a:extLst>
            </p:cNvPr>
            <p:cNvSpPr/>
            <p:nvPr/>
          </p:nvSpPr>
          <p:spPr>
            <a:xfrm>
              <a:off x="5340913" y="1388155"/>
              <a:ext cx="2202426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/>
                <a:t>Ecological community</a:t>
              </a:r>
            </a:p>
          </p:txBody>
        </p:sp>
        <p:grpSp>
          <p:nvGrpSpPr>
            <p:cNvPr id="33" name="Group 2">
              <a:extLst>
                <a:ext uri="{FF2B5EF4-FFF2-40B4-BE49-F238E27FC236}">
                  <a16:creationId xmlns:a16="http://schemas.microsoft.com/office/drawing/2014/main" xmlns="" id="{0183D39C-EF59-4C0E-8B72-7A2E30817F8A}"/>
                </a:ext>
              </a:extLst>
            </p:cNvPr>
            <p:cNvGrpSpPr/>
            <p:nvPr/>
          </p:nvGrpSpPr>
          <p:grpSpPr>
            <a:xfrm>
              <a:off x="5743272" y="2511681"/>
              <a:ext cx="1463040" cy="1463040"/>
              <a:chOff x="2045963" y="5157829"/>
              <a:chExt cx="1463040" cy="1463040"/>
            </a:xfrm>
          </p:grpSpPr>
          <p:sp>
            <p:nvSpPr>
              <p:cNvPr id="34" name="Star: 4 Points 64">
                <a:extLst>
                  <a:ext uri="{FF2B5EF4-FFF2-40B4-BE49-F238E27FC236}">
                    <a16:creationId xmlns:a16="http://schemas.microsoft.com/office/drawing/2014/main" xmlns="" id="{63B67CBE-FB69-4D24-BFC0-C64C757D3EE6}"/>
                  </a:ext>
                </a:extLst>
              </p:cNvPr>
              <p:cNvSpPr/>
              <p:nvPr/>
            </p:nvSpPr>
            <p:spPr>
              <a:xfrm>
                <a:off x="2500180" y="6192674"/>
                <a:ext cx="334296" cy="285134"/>
              </a:xfrm>
              <a:prstGeom prst="star4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Connector 65">
                <a:extLst>
                  <a:ext uri="{FF2B5EF4-FFF2-40B4-BE49-F238E27FC236}">
                    <a16:creationId xmlns:a16="http://schemas.microsoft.com/office/drawing/2014/main" xmlns="" id="{03B3C855-282A-4005-A0EC-5C2A18FC44A7}"/>
                  </a:ext>
                </a:extLst>
              </p:cNvPr>
              <p:cNvSpPr/>
              <p:nvPr/>
            </p:nvSpPr>
            <p:spPr>
              <a:xfrm>
                <a:off x="2834476" y="59272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lowchart: Connector 66">
                <a:extLst>
                  <a:ext uri="{FF2B5EF4-FFF2-40B4-BE49-F238E27FC236}">
                    <a16:creationId xmlns:a16="http://schemas.microsoft.com/office/drawing/2014/main" xmlns="" id="{D3EC3DD7-EA52-4244-A0D5-62281D20F754}"/>
                  </a:ext>
                </a:extLst>
              </p:cNvPr>
              <p:cNvSpPr/>
              <p:nvPr/>
            </p:nvSpPr>
            <p:spPr>
              <a:xfrm>
                <a:off x="2184628" y="5774803"/>
                <a:ext cx="334296" cy="285134"/>
              </a:xfrm>
              <a:prstGeom prst="flowChartConnec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Arrow: Chevron 67">
                <a:extLst>
                  <a:ext uri="{FF2B5EF4-FFF2-40B4-BE49-F238E27FC236}">
                    <a16:creationId xmlns:a16="http://schemas.microsoft.com/office/drawing/2014/main" xmlns="" id="{704D19BB-1776-4B6C-9EF4-CD587A175166}"/>
                  </a:ext>
                </a:extLst>
              </p:cNvPr>
              <p:cNvSpPr/>
              <p:nvPr/>
            </p:nvSpPr>
            <p:spPr>
              <a:xfrm>
                <a:off x="2600271" y="5509333"/>
                <a:ext cx="334296" cy="265470"/>
              </a:xfrm>
              <a:prstGeom prst="chevr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Flowchart: Decision 68">
                <a:extLst>
                  <a:ext uri="{FF2B5EF4-FFF2-40B4-BE49-F238E27FC236}">
                    <a16:creationId xmlns:a16="http://schemas.microsoft.com/office/drawing/2014/main" xmlns="" id="{60534B58-95E9-4F95-B451-B7943075D508}"/>
                  </a:ext>
                </a:extLst>
              </p:cNvPr>
              <p:cNvSpPr/>
              <p:nvPr/>
            </p:nvSpPr>
            <p:spPr>
              <a:xfrm>
                <a:off x="2915071" y="5307317"/>
                <a:ext cx="235974" cy="285134"/>
              </a:xfrm>
              <a:prstGeom prst="flowChartDecision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Flowchart: Connector 69">
                <a:extLst>
                  <a:ext uri="{FF2B5EF4-FFF2-40B4-BE49-F238E27FC236}">
                    <a16:creationId xmlns:a16="http://schemas.microsoft.com/office/drawing/2014/main" xmlns="" id="{59B4947C-F70C-42F3-A425-E69F300A9CBA}"/>
                  </a:ext>
                </a:extLst>
              </p:cNvPr>
              <p:cNvSpPr/>
              <p:nvPr/>
            </p:nvSpPr>
            <p:spPr>
              <a:xfrm>
                <a:off x="2045963" y="5157829"/>
                <a:ext cx="1463040" cy="1463040"/>
              </a:xfrm>
              <a:prstGeom prst="flowChartConnector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向右箭號 10"/>
          <p:cNvSpPr/>
          <p:nvPr/>
        </p:nvSpPr>
        <p:spPr>
          <a:xfrm>
            <a:off x="4850572" y="2501148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xmlns="" id="{A94177D0-EAFA-46BF-BEF3-2AB1B5C7CFA7}"/>
              </a:ext>
            </a:extLst>
          </p:cNvPr>
          <p:cNvSpPr txBox="1">
            <a:spLocks/>
          </p:cNvSpPr>
          <p:nvPr/>
        </p:nvSpPr>
        <p:spPr>
          <a:xfrm>
            <a:off x="10147318" y="1767713"/>
            <a:ext cx="1901246" cy="33186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Patterns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Species-area relationships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Diversity gradients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Relative abundance distributions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75000"/>
                  </a:schemeClr>
                </a:solidFill>
              </a:rPr>
              <a:t>etc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…</a:t>
            </a:r>
            <a:endParaRPr lang="en-US"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2" name="向右箭號 41"/>
          <p:cNvSpPr/>
          <p:nvPr/>
        </p:nvSpPr>
        <p:spPr>
          <a:xfrm>
            <a:off x="8516705" y="2547765"/>
            <a:ext cx="1487177" cy="1170985"/>
          </a:xfrm>
          <a:prstGeom prst="right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3" name="Rectangle 195">
            <a:extLst>
              <a:ext uri="{FF2B5EF4-FFF2-40B4-BE49-F238E27FC236}">
                <a16:creationId xmlns:a16="http://schemas.microsoft.com/office/drawing/2014/main" xmlns="" id="{4B1D87D6-45F9-4506-B37C-DE3A77661683}"/>
              </a:ext>
            </a:extLst>
          </p:cNvPr>
          <p:cNvSpPr/>
          <p:nvPr/>
        </p:nvSpPr>
        <p:spPr>
          <a:xfrm>
            <a:off x="2504710" y="2080149"/>
            <a:ext cx="220242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Drift</a:t>
            </a:r>
          </a:p>
          <a:p>
            <a:pPr algn="ctr"/>
            <a:r>
              <a:rPr lang="en-US" sz="3200" dirty="0"/>
              <a:t>Selection</a:t>
            </a:r>
          </a:p>
          <a:p>
            <a:pPr algn="ctr"/>
            <a:r>
              <a:rPr lang="en-US" sz="3200" dirty="0"/>
              <a:t>Speciation</a:t>
            </a:r>
          </a:p>
          <a:p>
            <a:pPr algn="ctr"/>
            <a:r>
              <a:rPr lang="en-US" sz="3200" dirty="0"/>
              <a:t>Dispersal</a:t>
            </a:r>
          </a:p>
        </p:txBody>
      </p:sp>
      <p:sp>
        <p:nvSpPr>
          <p:cNvPr id="2" name="圓角矩形 1"/>
          <p:cNvSpPr/>
          <p:nvPr/>
        </p:nvSpPr>
        <p:spPr>
          <a:xfrm>
            <a:off x="223736" y="1663430"/>
            <a:ext cx="4309353" cy="97276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800" dirty="0">
                <a:solidFill>
                  <a:srgbClr val="FFC000"/>
                </a:solidFill>
              </a:rPr>
              <a:t>Random / </a:t>
            </a:r>
          </a:p>
          <a:p>
            <a:r>
              <a:rPr lang="en-US" altLang="zh-TW" sz="2800" dirty="0">
                <a:solidFill>
                  <a:srgbClr val="FFC000"/>
                </a:solidFill>
              </a:rPr>
              <a:t>Stochasticity</a:t>
            </a:r>
            <a:endParaRPr lang="zh-TW" altLang="en-US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870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953</TotalTime>
  <Words>757</Words>
  <Application>Microsoft Office PowerPoint</Application>
  <PresentationFormat>寬螢幕</PresentationFormat>
  <Paragraphs>326</Paragraphs>
  <Slides>41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41</vt:i4>
      </vt:variant>
    </vt:vector>
  </HeadingPairs>
  <TitlesOfParts>
    <vt:vector size="46" baseType="lpstr">
      <vt:lpstr>新細明體</vt:lpstr>
      <vt:lpstr>Arial</vt:lpstr>
      <vt:lpstr>Calibri</vt:lpstr>
      <vt:lpstr>Calibri Light</vt:lpstr>
      <vt:lpstr>Office Theme</vt:lpstr>
      <vt:lpstr>Mechanisms underlying the predator-prey diversity relationships in marine bacterioplankton  – implications from the community assembly processes</vt:lpstr>
      <vt:lpstr>PowerPoint 簡報</vt:lpstr>
      <vt:lpstr>Why the diversity of predator and prey are positively associated?</vt:lpstr>
      <vt:lpstr>PowerPoint 簡報</vt:lpstr>
      <vt:lpstr>PowerPoint 簡報</vt:lpstr>
      <vt:lpstr>PowerPoint 簡報</vt:lpstr>
      <vt:lpstr>Can community assembly processes help?</vt:lpstr>
      <vt:lpstr>Can community assembly processes help?</vt:lpstr>
      <vt:lpstr>Can community assembly processes help?</vt:lpstr>
      <vt:lpstr>Can community assembly processes help?</vt:lpstr>
      <vt:lpstr>Can community assembly processes help?</vt:lpstr>
      <vt:lpstr>PowerPoint 簡報</vt:lpstr>
      <vt:lpstr>PowerPoint 簡報</vt:lpstr>
      <vt:lpstr>PowerPoint 簡報</vt:lpstr>
      <vt:lpstr>PowerPoint 簡報</vt:lpstr>
      <vt:lpstr>Predator (prey) diversity increases the  divergent assembly processes of prey (predator) community,  which in turn increase prey (predator) diversity,  in both α and β levels   </vt:lpstr>
      <vt:lpstr>  - 14 cruises  - Predator:   Heterotrophic nano-flagellates  (HNF; 18S rDNA)  - Prey: Bacteria (16S rDNA)</vt:lpstr>
      <vt:lpstr>Deterministic assembly processes:  Mean Pairwise Taxa Index (MPTI),    calculated from mean pairwise phylogenetic distance </vt:lpstr>
      <vt:lpstr>Deterministic assembly processes:  Mean Pairwise Taxa Index (MPTI),    calculated from mean pairwise phylogenetic distance</vt:lpstr>
      <vt:lpstr>Deterministic assembly processes:  Mean Pairwise Taxa Index (MPTI) </vt:lpstr>
      <vt:lpstr>PowerPoint 簡報</vt:lpstr>
      <vt:lpstr>In α level…</vt:lpstr>
      <vt:lpstr>In α level…</vt:lpstr>
      <vt:lpstr>In α level…</vt:lpstr>
      <vt:lpstr>PowerPoint 簡報</vt:lpstr>
      <vt:lpstr>PowerPoint 簡報</vt:lpstr>
      <vt:lpstr>In α level…</vt:lpstr>
      <vt:lpstr>In α level…</vt:lpstr>
      <vt:lpstr>In α level…</vt:lpstr>
      <vt:lpstr>In β level…  - Chao similarity - mean pairwise similarity within a cruise</vt:lpstr>
      <vt:lpstr>In β level…</vt:lpstr>
      <vt:lpstr>In β level…</vt:lpstr>
      <vt:lpstr>In β level…</vt:lpstr>
      <vt:lpstr>In β level…</vt:lpstr>
      <vt:lpstr>In β level…</vt:lpstr>
      <vt:lpstr>In α level…</vt:lpstr>
      <vt:lpstr>Things remain unclear…  - Reliability of phylogenetic signal / niche conservatism? </vt:lpstr>
      <vt:lpstr>Things remain unclear…  - Reliability of phylogenetic signal / niche conservatism? - Tighter association or stronger diversity effects? </vt:lpstr>
      <vt:lpstr>Things remain unclear…  - Reliability of phylogenetic signal / niche conservatism? - Tighter association or stronger diversity effects? - How to quantify dispersal? Or, is it necessary to do so?</vt:lpstr>
      <vt:lpstr>Things remain unclear…  - Reliability of phylogenetic signal / niche conservatism? - Tighter association or stronger diversity effects? - How to quantify dispersal? Or, is it necessary to do so?</vt:lpstr>
      <vt:lpstr>Thank you. All comments are welcome!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Mechanisms underlying the predator-prey diversity relationship in marine bacterioplankton  – implications from the community assembly processes</dc:title>
  <dc:creator>Oscar FHC</dc:creator>
  <cp:lastModifiedBy>OscarFHC</cp:lastModifiedBy>
  <cp:revision>67</cp:revision>
  <dcterms:created xsi:type="dcterms:W3CDTF">2020-05-31T09:23:30Z</dcterms:created>
  <dcterms:modified xsi:type="dcterms:W3CDTF">2020-06-02T07:13:29Z</dcterms:modified>
</cp:coreProperties>
</file>